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70" r:id="rId2"/>
    <p:sldId id="855" r:id="rId3"/>
    <p:sldId id="920" r:id="rId4"/>
    <p:sldId id="908" r:id="rId5"/>
    <p:sldId id="838" r:id="rId6"/>
    <p:sldId id="880" r:id="rId7"/>
    <p:sldId id="891" r:id="rId8"/>
    <p:sldId id="879" r:id="rId9"/>
    <p:sldId id="882" r:id="rId10"/>
    <p:sldId id="909" r:id="rId11"/>
    <p:sldId id="910" r:id="rId12"/>
    <p:sldId id="911" r:id="rId13"/>
    <p:sldId id="887" r:id="rId14"/>
    <p:sldId id="915" r:id="rId15"/>
    <p:sldId id="919" r:id="rId16"/>
    <p:sldId id="913" r:id="rId17"/>
    <p:sldId id="912" r:id="rId18"/>
    <p:sldId id="914" r:id="rId19"/>
    <p:sldId id="889" r:id="rId20"/>
    <p:sldId id="890" r:id="rId21"/>
    <p:sldId id="921" r:id="rId22"/>
    <p:sldId id="853" r:id="rId23"/>
    <p:sldId id="854" r:id="rId24"/>
  </p:sldIdLst>
  <p:sldSz cx="9144000" cy="6858000" type="screen4x3"/>
  <p:notesSz cx="6858000" cy="9144000"/>
  <p:defaultTextStyle>
    <a:defPPr>
      <a:defRPr lang="es-E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C6F3"/>
    <a:srgbClr val="00CCFF"/>
    <a:srgbClr val="001724"/>
    <a:srgbClr val="EC1C24"/>
    <a:srgbClr val="E0E0E0"/>
    <a:srgbClr val="F2F2F2"/>
    <a:srgbClr val="5D5C6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1" autoAdjust="0"/>
    <p:restoredTop sz="94016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1074" y="96"/>
      </p:cViewPr>
      <p:guideLst>
        <p:guide orient="horz" pos="315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02"/>
    </p:cViewPr>
  </p:sorterViewPr>
  <p:notesViewPr>
    <p:cSldViewPr snapToGrid="0" snapToObjects="1" showGuides="1">
      <p:cViewPr varScale="1">
        <p:scale>
          <a:sx n="84" d="100"/>
          <a:sy n="84" d="100"/>
        </p:scale>
        <p:origin x="3792" y="108"/>
      </p:cViewPr>
      <p:guideLst>
        <p:guide orient="horz" pos="2880"/>
        <p:guide pos="2161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cjara\Desktop\G\4.%20Presentaciones%20del%20Ministro\2015\8.%20Agosto\5.%20Congreso\ESTIMACION%20DEL%20DEFICIT%20HABITACIONAL%202007-2014%20(1)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cjara\Desktop\G\4.%20Presentaciones%20del%20Ministro\2015\8.%20Agosto\5.%20Congreso\ESTIMACION%20DEL%20DEFICIT%20HABITACIONAL%202007-2014%20(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cjara\Desktop\G\4.%20Presentaciones%20del%20Ministro\2015\8.%20Agosto\5.%20Congreso\ESTIMACION%20DEL%20DEFICIT%20HABITACIONAL%202007-2014%20(1)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\\cjara\Users\cjara\Desktop\G\2.%20Bases%20de%20datos\precios-inmobiliarios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\\cjara\Users\cjara\Desktop\G\2.%20Bases%20de%20datos\precios-inmobiliarios.xls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cjara\Desktop\G\4.%20Presentaciones%20del%20Ministro\2015\10.%20Octubre\2.%20COMEX%20PERU\Solicitud%20viviendas%20(1)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\\cjara\G\2.%20Bases%20de%20datos\IFC%20-%20Alquileres%20o%20Arrendamiento%20(2014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476495982527767"/>
          <c:y val="0"/>
          <c:w val="0.64706344922857373"/>
          <c:h val="0.8907783843273080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'Por componente'!$E$30</c:f>
              <c:strCache>
                <c:ptCount val="1"/>
                <c:pt idx="0">
                  <c:v>DIFICIT TRADICIONAL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958D89AF-C617-4C0F-92A9-C55BA95169F7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 hogares</a:t>
                    </a:r>
                    <a:r>
                      <a:rPr lang="en-US" baseline="0" smtClean="0"/>
                      <a:t> sin vivienda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'Por componente'!$E$31</c:f>
              <c:numCache>
                <c:formatCode>0%</c:formatCode>
                <c:ptCount val="1"/>
                <c:pt idx="0">
                  <c:v>0.19022116502893288</c:v>
                </c:pt>
              </c:numCache>
            </c:numRef>
          </c:val>
        </c:ser>
        <c:ser>
          <c:idx val="1"/>
          <c:order val="1"/>
          <c:tx>
            <c:strRef>
              <c:f>'Por componente'!$F$30</c:f>
              <c:strCache>
                <c:ptCount val="1"/>
                <c:pt idx="0">
                  <c:v> VIVIENDAS NO ADECUADAS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6642661748758018"/>
                  <c:y val="-1.291364068882783E-2"/>
                </c:manualLayout>
              </c:layout>
              <c:tx>
                <c:rich>
                  <a:bodyPr/>
                  <a:lstStyle/>
                  <a:p>
                    <a:fld id="{F2D86935-FB0A-4775-A153-A54A5636F190}" type="VALUE">
                      <a:rPr lang="en-US" smtClean="0"/>
                      <a:pPr/>
                      <a:t>[VALOR]</a:t>
                    </a:fld>
                    <a:r>
                      <a:rPr lang="en-US" dirty="0" smtClean="0"/>
                      <a:t> </a:t>
                    </a:r>
                    <a:r>
                      <a:rPr lang="en-US" dirty="0" err="1" smtClean="0"/>
                      <a:t>viviendas</a:t>
                    </a:r>
                    <a:r>
                      <a:rPr lang="en-US" baseline="0" dirty="0" smtClean="0"/>
                      <a:t> </a:t>
                    </a:r>
                    <a:r>
                      <a:rPr lang="en-US" baseline="0" dirty="0" err="1" smtClean="0"/>
                      <a:t>inadecuadas</a:t>
                    </a:r>
                    <a:r>
                      <a:rPr lang="en-US" baseline="0" dirty="0" smtClean="0"/>
                      <a:t> 1/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'Por componente'!$F$31</c:f>
              <c:numCache>
                <c:formatCode>0%</c:formatCode>
                <c:ptCount val="1"/>
                <c:pt idx="0">
                  <c:v>1.9241228532180101E-2</c:v>
                </c:pt>
              </c:numCache>
            </c:numRef>
          </c:val>
        </c:ser>
        <c:ser>
          <c:idx val="2"/>
          <c:order val="2"/>
          <c:tx>
            <c:strRef>
              <c:f>'Por componente'!$G$30</c:f>
              <c:strCache>
                <c:ptCount val="1"/>
                <c:pt idx="0">
                  <c:v>MATERIAL IRRECUPERABLE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6AF4F767-83CA-4DFF-A803-18030F1B828B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 con material irrecuparable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'Por componente'!$G$31</c:f>
              <c:numCache>
                <c:formatCode>0%</c:formatCode>
                <c:ptCount val="1"/>
                <c:pt idx="0">
                  <c:v>0.1158902171880129</c:v>
                </c:pt>
              </c:numCache>
            </c:numRef>
          </c:val>
        </c:ser>
        <c:ser>
          <c:idx val="3"/>
          <c:order val="3"/>
          <c:tx>
            <c:strRef>
              <c:f>'Por componente'!$H$30</c:f>
              <c:strCache>
                <c:ptCount val="1"/>
                <c:pt idx="0">
                  <c:v>VIVIENDAS HACINADAS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8D424189-F804-4EB2-A804-BD9F9EAD2924}" type="VALUE">
                      <a:rPr lang="en-US" smtClean="0"/>
                      <a:pPr/>
                      <a:t>[VALOR]</a:t>
                    </a:fld>
                    <a:r>
                      <a:rPr lang="en-US" smtClean="0"/>
                      <a:t> viviendas hacinadas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'Por componente'!$H$31</c:f>
              <c:numCache>
                <c:formatCode>0%</c:formatCode>
                <c:ptCount val="1"/>
                <c:pt idx="0">
                  <c:v>0.39473969899370215</c:v>
                </c:pt>
              </c:numCache>
            </c:numRef>
          </c:val>
        </c:ser>
        <c:ser>
          <c:idx val="4"/>
          <c:order val="4"/>
          <c:tx>
            <c:strRef>
              <c:f>'Por componente'!$I$30</c:f>
              <c:strCache>
                <c:ptCount val="1"/>
                <c:pt idx="0">
                  <c:v>SERVICIOS BÁSICOS DEFICITARIOS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433F5E8E-E3ED-413A-BFAE-D071459E449C}" type="VALUE">
                      <a:rPr lang="es-PE" smtClean="0"/>
                      <a:pPr/>
                      <a:t>[VALOR]</a:t>
                    </a:fld>
                    <a:r>
                      <a:rPr lang="es-PE" dirty="0" smtClean="0"/>
                      <a:t> con</a:t>
                    </a:r>
                    <a:r>
                      <a:rPr lang="es-PE" baseline="0" dirty="0" smtClean="0"/>
                      <a:t> servicios básicos deficitarios (agua, desagüe y luz)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'Por componente'!$I$31</c:f>
              <c:numCache>
                <c:formatCode>0%</c:formatCode>
                <c:ptCount val="1"/>
                <c:pt idx="0">
                  <c:v>0.2799076902571706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-1464836640"/>
        <c:axId val="-1464839360"/>
      </c:barChart>
      <c:catAx>
        <c:axId val="-146483664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464839360"/>
        <c:crosses val="autoZero"/>
        <c:auto val="1"/>
        <c:lblAlgn val="ctr"/>
        <c:lblOffset val="100"/>
        <c:noMultiLvlLbl val="0"/>
      </c:catAx>
      <c:valAx>
        <c:axId val="-146483936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464836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5555555555555556"/>
                  <c:y val="-6.01851851851852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4166666666666666"/>
                  <c:y val="9.259259259259242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"/>
                  <c:y val="-0.1342592592592592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Construccion!$B$6:$B$8</c:f>
              <c:strCache>
                <c:ptCount val="3"/>
                <c:pt idx="0">
                  <c:v>Sí cuenta</c:v>
                </c:pt>
                <c:pt idx="1">
                  <c:v>No cuenta</c:v>
                </c:pt>
                <c:pt idx="2">
                  <c:v>No sabe</c:v>
                </c:pt>
              </c:strCache>
            </c:strRef>
          </c:cat>
          <c:val>
            <c:numRef>
              <c:f>Construccion!$D$6:$D$8</c:f>
              <c:numCache>
                <c:formatCode>0%</c:formatCode>
                <c:ptCount val="3"/>
                <c:pt idx="0">
                  <c:v>0.24388077148540002</c:v>
                </c:pt>
                <c:pt idx="1">
                  <c:v>0.63904716688928398</c:v>
                </c:pt>
                <c:pt idx="2">
                  <c:v>0.117072061625317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5781247932243762"/>
          <c:y val="8.3226739514703524E-2"/>
          <c:w val="0.47317055956240756"/>
          <c:h val="0.7660856678629455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092436974789915"/>
                  <c:y val="-6.802721088435374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3165266106442583"/>
                  <c:y val="4.988662131519274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9.2436974789915971E-2"/>
                  <c:y val="-9.977324263038550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Construccion!$B$26:$B$28</c:f>
              <c:strCache>
                <c:ptCount val="3"/>
                <c:pt idx="0">
                  <c:v>Sí</c:v>
                </c:pt>
                <c:pt idx="1">
                  <c:v>No </c:v>
                </c:pt>
                <c:pt idx="2">
                  <c:v>No sabe</c:v>
                </c:pt>
              </c:strCache>
            </c:strRef>
          </c:cat>
          <c:val>
            <c:numRef>
              <c:f>Construccion!$D$26:$D$28</c:f>
              <c:numCache>
                <c:formatCode>0%</c:formatCode>
                <c:ptCount val="3"/>
                <c:pt idx="0">
                  <c:v>0.17199499978093999</c:v>
                </c:pt>
                <c:pt idx="1">
                  <c:v>0.71664706184094296</c:v>
                </c:pt>
                <c:pt idx="2">
                  <c:v>0.111357938378117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4CC6F3"/>
              </a:solidFill>
              <a:round/>
            </a:ln>
            <a:effectLst/>
          </c:spPr>
          <c:marker>
            <c:symbol val="none"/>
          </c:marker>
          <c:cat>
            <c:multiLvlStrRef>
              <c:f>Agregado!$A$12:$B$37</c:f>
              <c:multiLvlStrCache>
                <c:ptCount val="26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I</c:v>
                  </c:pt>
                  <c:pt idx="25">
                    <c:v>II</c:v>
                  </c:pt>
                </c:lvl>
                <c:lvl>
                  <c:pt idx="0">
                    <c:v>2009</c:v>
                  </c:pt>
                  <c:pt idx="4">
                    <c:v>2010</c:v>
                  </c:pt>
                  <c:pt idx="8">
                    <c:v>2011</c:v>
                  </c:pt>
                  <c:pt idx="12">
                    <c:v>2012</c:v>
                  </c:pt>
                  <c:pt idx="16">
                    <c:v>2013</c:v>
                  </c:pt>
                  <c:pt idx="20">
                    <c:v>2014</c:v>
                  </c:pt>
                  <c:pt idx="24">
                    <c:v>2015</c:v>
                  </c:pt>
                </c:lvl>
              </c:multiLvlStrCache>
            </c:multiLvlStrRef>
          </c:cat>
          <c:val>
            <c:numRef>
              <c:f>Agregado!$C$12:$C$37</c:f>
              <c:numCache>
                <c:formatCode>#,##0</c:formatCode>
                <c:ptCount val="26"/>
                <c:pt idx="0">
                  <c:v>802.00928700136524</c:v>
                </c:pt>
                <c:pt idx="1">
                  <c:v>811.24426089455744</c:v>
                </c:pt>
                <c:pt idx="2">
                  <c:v>877.57004550858346</c:v>
                </c:pt>
                <c:pt idx="3">
                  <c:v>897.72532016315927</c:v>
                </c:pt>
                <c:pt idx="4">
                  <c:v>956.69217976872267</c:v>
                </c:pt>
                <c:pt idx="5">
                  <c:v>1005.7600615913312</c:v>
                </c:pt>
                <c:pt idx="6">
                  <c:v>1014.6744099305989</c:v>
                </c:pt>
                <c:pt idx="7">
                  <c:v>1052.0888092518476</c:v>
                </c:pt>
                <c:pt idx="8">
                  <c:v>1091.9218708545702</c:v>
                </c:pt>
                <c:pt idx="9">
                  <c:v>1168.972294837208</c:v>
                </c:pt>
                <c:pt idx="10">
                  <c:v>1190.9805928320857</c:v>
                </c:pt>
                <c:pt idx="11">
                  <c:v>1267.2119102902002</c:v>
                </c:pt>
                <c:pt idx="12">
                  <c:v>1294.9579178662402</c:v>
                </c:pt>
                <c:pt idx="13">
                  <c:v>1440.7970642508315</c:v>
                </c:pt>
                <c:pt idx="14">
                  <c:v>1480.8133223702916</c:v>
                </c:pt>
                <c:pt idx="15">
                  <c:v>1481.8722236918193</c:v>
                </c:pt>
                <c:pt idx="16">
                  <c:v>1559.0692504630226</c:v>
                </c:pt>
                <c:pt idx="17">
                  <c:v>1619.1590113238481</c:v>
                </c:pt>
                <c:pt idx="18">
                  <c:v>1657.4280500781631</c:v>
                </c:pt>
                <c:pt idx="19">
                  <c:v>1638.2741082819896</c:v>
                </c:pt>
                <c:pt idx="20">
                  <c:v>1723.8716274427195</c:v>
                </c:pt>
                <c:pt idx="21">
                  <c:v>1780.9746126497589</c:v>
                </c:pt>
                <c:pt idx="22">
                  <c:v>1702.9438123068956</c:v>
                </c:pt>
                <c:pt idx="23">
                  <c:v>1683.4212321726031</c:v>
                </c:pt>
                <c:pt idx="24">
                  <c:v>1680.8725843181137</c:v>
                </c:pt>
                <c:pt idx="25">
                  <c:v>1641.0106782917087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64836096"/>
        <c:axId val="-1464835008"/>
      </c:lineChart>
      <c:catAx>
        <c:axId val="-146483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464835008"/>
        <c:crosses val="autoZero"/>
        <c:auto val="1"/>
        <c:lblAlgn val="ctr"/>
        <c:lblOffset val="100"/>
        <c:noMultiLvlLbl val="0"/>
      </c:catAx>
      <c:valAx>
        <c:axId val="-146483500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46483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'Sector Alto'!$N$53:$N$55</c:f>
              <c:strCache>
                <c:ptCount val="3"/>
                <c:pt idx="0">
                  <c:v>Se mantendrán estables</c:v>
                </c:pt>
                <c:pt idx="1">
                  <c:v>Se reduciarán</c:v>
                </c:pt>
                <c:pt idx="2">
                  <c:v>Se incrementarán</c:v>
                </c:pt>
              </c:strCache>
            </c:strRef>
          </c:cat>
          <c:val>
            <c:numRef>
              <c:f>'Sector Alto'!$O$53:$O$55</c:f>
              <c:numCache>
                <c:formatCode>0%</c:formatCode>
                <c:ptCount val="3"/>
                <c:pt idx="0">
                  <c:v>0.54</c:v>
                </c:pt>
                <c:pt idx="1">
                  <c:v>0.33</c:v>
                </c:pt>
                <c:pt idx="2">
                  <c:v>0.13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710570784"/>
        <c:axId val="-1710569152"/>
      </c:barChart>
      <c:catAx>
        <c:axId val="-1710570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710569152"/>
        <c:crosses val="autoZero"/>
        <c:auto val="1"/>
        <c:lblAlgn val="ctr"/>
        <c:lblOffset val="100"/>
        <c:noMultiLvlLbl val="0"/>
      </c:catAx>
      <c:valAx>
        <c:axId val="-1710569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-1710570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7222222222222222"/>
                  <c:y val="-7.407407407407407E-2"/>
                </c:manualLayout>
              </c:layout>
              <c:tx>
                <c:rich>
                  <a:bodyPr/>
                  <a:lstStyle/>
                  <a:p>
                    <a:fld id="{94369656-FB68-48C4-AC83-3146927FADA1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; </a:t>
                    </a:r>
                  </a:p>
                  <a:p>
                    <a:fld id="{1E4FBF2D-B974-4074-A275-A41216F8565A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4999999999999997E-2"/>
                  <c:y val="-0.24074074074074073"/>
                </c:manualLayout>
              </c:layout>
              <c:tx>
                <c:rich>
                  <a:bodyPr/>
                  <a:lstStyle/>
                  <a:p>
                    <a:fld id="{ACD61C7E-F560-4C48-BA87-C89DC8382438}" type="CATEGORYNAME">
                      <a:rPr lang="en-US"/>
                      <a:pPr/>
                      <a:t>[NOMBRE DE CATEGORÍA]</a:t>
                    </a:fld>
                    <a:endParaRPr lang="en-US" baseline="0"/>
                  </a:p>
                  <a:p>
                    <a:fld id="{41233C1E-C15A-459E-BBCD-5328299682C5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7777777777777778"/>
                  <c:y val="6.4814814814814728E-2"/>
                </c:manualLayout>
              </c:layout>
              <c:tx>
                <c:rich>
                  <a:bodyPr/>
                  <a:lstStyle/>
                  <a:p>
                    <a:fld id="{70F4AD96-F8FE-4709-9090-92EBEA2B4E6C}" type="CATEGORYNAME">
                      <a:rPr lang="en-US"/>
                      <a:pPr/>
                      <a:t>[NOMBRE DE CATEGORÍA]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AA6989EB-3D8B-43BB-A88E-16DBCA80899C}" type="VALUE">
                      <a:rPr lang="en-US" baseline="0"/>
                      <a:pPr/>
                      <a:t>[VALOR]</a:t>
                    </a:fld>
                    <a:r>
                      <a:rPr lang="en-US" baseline="0"/>
                      <a:t>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P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'[Solicitud viviendas (1).xlsx]Tenencia'!$C$7:$C$9</c:f>
              <c:strCache>
                <c:ptCount val="3"/>
                <c:pt idx="0">
                  <c:v>Alquilada</c:v>
                </c:pt>
                <c:pt idx="1">
                  <c:v>Propia 1/</c:v>
                </c:pt>
                <c:pt idx="2">
                  <c:v>Cedida/ Otra 2/</c:v>
                </c:pt>
              </c:strCache>
            </c:strRef>
          </c:cat>
          <c:val>
            <c:numRef>
              <c:f>'[Solicitud viviendas (1).xlsx]Tenencia'!$K$7:$K$9</c:f>
              <c:numCache>
                <c:formatCode>####.0</c:formatCode>
                <c:ptCount val="3"/>
                <c:pt idx="0">
                  <c:v>8.9379657283188934</c:v>
                </c:pt>
                <c:pt idx="1">
                  <c:v>75.768388484516294</c:v>
                </c:pt>
                <c:pt idx="2">
                  <c:v>15.293645787164854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69"/>
        <c:holeSize val="5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2804552012639202E-2"/>
          <c:y val="1.6321927533714177E-2"/>
          <c:w val="0.96869998396910417"/>
          <c:h val="0.77121879293685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2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3"/>
            <c:invertIfNegative val="0"/>
            <c:bubble3D val="0"/>
            <c:spPr>
              <a:solidFill>
                <a:srgbClr val="EC1C24"/>
              </a:solidFill>
              <a:ln>
                <a:noFill/>
              </a:ln>
              <a:effectLst/>
            </c:spPr>
          </c:dPt>
          <c:dPt>
            <c:idx val="1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</c:dPt>
          <c:dPt>
            <c:idx val="15"/>
            <c:invertIfNegative val="0"/>
            <c:bubble3D val="0"/>
            <c:spPr>
              <a:solidFill>
                <a:sysClr val="window" lastClr="FFFFFF">
                  <a:lumMod val="75000"/>
                </a:sys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Hoja1!$B$23:$B$38</c:f>
              <c:strCache>
                <c:ptCount val="16"/>
                <c:pt idx="0">
                  <c:v>Austria</c:v>
                </c:pt>
                <c:pt idx="1">
                  <c:v>Francia</c:v>
                </c:pt>
                <c:pt idx="2">
                  <c:v>Dinamarca</c:v>
                </c:pt>
                <c:pt idx="3">
                  <c:v>Colombia</c:v>
                </c:pt>
                <c:pt idx="4">
                  <c:v>UK</c:v>
                </c:pt>
                <c:pt idx="5">
                  <c:v>Portugal</c:v>
                </c:pt>
                <c:pt idx="6">
                  <c:v>Uruguay</c:v>
                </c:pt>
                <c:pt idx="7">
                  <c:v>Bolivia</c:v>
                </c:pt>
                <c:pt idx="8">
                  <c:v>Brasil</c:v>
                </c:pt>
                <c:pt idx="9">
                  <c:v>Chile</c:v>
                </c:pt>
                <c:pt idx="10">
                  <c:v>México</c:v>
                </c:pt>
                <c:pt idx="11">
                  <c:v>Panama</c:v>
                </c:pt>
                <c:pt idx="12">
                  <c:v>Venezuela</c:v>
                </c:pt>
                <c:pt idx="13">
                  <c:v>Peru</c:v>
                </c:pt>
                <c:pt idx="14">
                  <c:v>Nicaragua</c:v>
                </c:pt>
                <c:pt idx="15">
                  <c:v>Rumania</c:v>
                </c:pt>
              </c:strCache>
            </c:strRef>
          </c:cat>
          <c:val>
            <c:numRef>
              <c:f>Hoja1!$C$23:$C$38</c:f>
              <c:numCache>
                <c:formatCode>0%</c:formatCode>
                <c:ptCount val="16"/>
                <c:pt idx="0">
                  <c:v>0.43</c:v>
                </c:pt>
                <c:pt idx="1">
                  <c:v>0.37</c:v>
                </c:pt>
                <c:pt idx="2">
                  <c:v>0.34</c:v>
                </c:pt>
                <c:pt idx="3">
                  <c:v>0.31</c:v>
                </c:pt>
                <c:pt idx="4">
                  <c:v>0.3</c:v>
                </c:pt>
                <c:pt idx="5">
                  <c:v>0.26</c:v>
                </c:pt>
                <c:pt idx="6">
                  <c:v>0.18</c:v>
                </c:pt>
                <c:pt idx="7">
                  <c:v>0.17</c:v>
                </c:pt>
                <c:pt idx="8">
                  <c:v>0.17</c:v>
                </c:pt>
                <c:pt idx="9">
                  <c:v>0.16</c:v>
                </c:pt>
                <c:pt idx="10">
                  <c:v>0.14000000000000001</c:v>
                </c:pt>
                <c:pt idx="11">
                  <c:v>0.12</c:v>
                </c:pt>
                <c:pt idx="12">
                  <c:v>0.1</c:v>
                </c:pt>
                <c:pt idx="13">
                  <c:v>7.0000000000000007E-2</c:v>
                </c:pt>
                <c:pt idx="14">
                  <c:v>0.03</c:v>
                </c:pt>
                <c:pt idx="15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710567520"/>
        <c:axId val="-1710657504"/>
      </c:barChart>
      <c:catAx>
        <c:axId val="-171056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1710657504"/>
        <c:crosses val="autoZero"/>
        <c:auto val="1"/>
        <c:lblAlgn val="ctr"/>
        <c:lblOffset val="100"/>
        <c:noMultiLvlLbl val="0"/>
      </c:catAx>
      <c:valAx>
        <c:axId val="-17106575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71056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0.20192</cdr:x>
      <cdr:y>0.14975</cdr:y>
    </cdr:from>
    <cdr:to>
      <cdr:x>0.22236</cdr:x>
      <cdr:y>0.7265</cdr:y>
    </cdr:to>
    <cdr:sp macro="" textlink="">
      <cdr:nvSpPr>
        <cdr:cNvPr id="2" name="Cerrar llave 1"/>
        <cdr:cNvSpPr/>
      </cdr:nvSpPr>
      <cdr:spPr>
        <a:xfrm xmlns:a="http://schemas.openxmlformats.org/drawingml/2006/main" flipH="1">
          <a:off x="1068389" y="736349"/>
          <a:ext cx="108128" cy="2836069"/>
        </a:xfrm>
        <a:prstGeom xmlns:a="http://schemas.openxmlformats.org/drawingml/2006/main" prst="rightBrac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ES"/>
        </a:p>
      </cdr:txBody>
    </cdr:sp>
  </cdr:relSizeAnchor>
  <cdr:relSizeAnchor xmlns:cdr="http://schemas.openxmlformats.org/drawingml/2006/chartDrawing">
    <cdr:from>
      <cdr:x>0.19382</cdr:x>
      <cdr:y>0.74953</cdr:y>
    </cdr:from>
    <cdr:to>
      <cdr:x>0.22364</cdr:x>
      <cdr:y>0.87899</cdr:y>
    </cdr:to>
    <cdr:sp macro="" textlink="">
      <cdr:nvSpPr>
        <cdr:cNvPr id="3" name="Cerrar llave 2"/>
        <cdr:cNvSpPr/>
      </cdr:nvSpPr>
      <cdr:spPr>
        <a:xfrm xmlns:a="http://schemas.openxmlformats.org/drawingml/2006/main" flipH="1">
          <a:off x="1025526" y="3685673"/>
          <a:ext cx="157793" cy="636587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rgbClr val="5D5C61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547" cy="459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3852" y="1"/>
            <a:ext cx="2972547" cy="459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24D77D7-9210-42B4-831F-5ACC29DB2265}" type="datetimeFigureOut">
              <a:rPr lang="es-PE"/>
              <a:pPr>
                <a:defRPr/>
              </a:pPr>
              <a:t>12/10/2015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4826"/>
            <a:ext cx="2972547" cy="4591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3852" y="8684826"/>
            <a:ext cx="2972547" cy="4591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1F42A16-7B88-49D3-B9E6-D27A295D3D2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33330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547" cy="459174"/>
          </a:xfrm>
          <a:prstGeom prst="rect">
            <a:avLst/>
          </a:prstGeom>
        </p:spPr>
        <p:txBody>
          <a:bodyPr vert="horz" lIns="91760" tIns="45880" rIns="91760" bIns="4588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3852" y="1"/>
            <a:ext cx="2972547" cy="459174"/>
          </a:xfrm>
          <a:prstGeom prst="rect">
            <a:avLst/>
          </a:prstGeom>
        </p:spPr>
        <p:txBody>
          <a:bodyPr vert="horz" wrap="square" lIns="91760" tIns="45880" rIns="91760" bIns="4588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BB75D42-B0D6-4E3A-B605-76AB1572AD11}" type="datetimeFigureOut">
              <a:rPr lang="es-ES" altLang="es-ES"/>
              <a:pPr>
                <a:defRPr/>
              </a:pPr>
              <a:t>12/10/2015</a:t>
            </a:fld>
            <a:endParaRPr lang="es-ES" alt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0013" y="1141413"/>
            <a:ext cx="4117975" cy="3087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60" tIns="45880" rIns="91760" bIns="45880" rtlCol="0" anchor="ctr"/>
          <a:lstStyle/>
          <a:p>
            <a:pPr lv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480" y="4400176"/>
            <a:ext cx="5487041" cy="3601738"/>
          </a:xfrm>
          <a:prstGeom prst="rect">
            <a:avLst/>
          </a:prstGeom>
        </p:spPr>
        <p:txBody>
          <a:bodyPr vert="horz" wrap="square" lIns="91760" tIns="45880" rIns="91760" bIns="458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noProof="0" smtClean="0"/>
              <a:t>Haga clic para modificar el estilo de texto del patrón</a:t>
            </a:r>
          </a:p>
          <a:p>
            <a:pPr lvl="1"/>
            <a:r>
              <a:rPr lang="es-ES" altLang="es-ES" noProof="0" smtClean="0"/>
              <a:t>Segundo nivel</a:t>
            </a:r>
          </a:p>
          <a:p>
            <a:pPr lvl="2"/>
            <a:r>
              <a:rPr lang="es-ES" altLang="es-ES" noProof="0" smtClean="0"/>
              <a:t>Tercer nivel</a:t>
            </a:r>
          </a:p>
          <a:p>
            <a:pPr lvl="3"/>
            <a:r>
              <a:rPr lang="es-ES" altLang="es-ES" noProof="0" smtClean="0"/>
              <a:t>Cuarto nivel</a:t>
            </a:r>
          </a:p>
          <a:p>
            <a:pPr lvl="4"/>
            <a:r>
              <a:rPr lang="es-ES" altLang="es-ES" noProof="0" smtClean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4826"/>
            <a:ext cx="2972547" cy="459174"/>
          </a:xfrm>
          <a:prstGeom prst="rect">
            <a:avLst/>
          </a:prstGeom>
        </p:spPr>
        <p:txBody>
          <a:bodyPr vert="horz" lIns="91760" tIns="45880" rIns="91760" bIns="4588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3852" y="8684826"/>
            <a:ext cx="2972547" cy="459174"/>
          </a:xfrm>
          <a:prstGeom prst="rect">
            <a:avLst/>
          </a:prstGeom>
        </p:spPr>
        <p:txBody>
          <a:bodyPr vert="horz" wrap="square" lIns="91760" tIns="45880" rIns="91760" bIns="4588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CD14AB-D5E5-48F0-81BE-A730B106F59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502877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smtClean="0"/>
          </a:p>
        </p:txBody>
      </p:sp>
      <p:sp>
        <p:nvSpPr>
          <p:cNvPr id="1946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6CE4480-7319-4E44-8217-0D338A7A5BED}" type="slidenum">
              <a:rPr lang="es-ES" altLang="es-ES" smtClean="0"/>
              <a:pPr/>
              <a:t>8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880727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 altLang="es-ES" smtClean="0"/>
          </a:p>
        </p:txBody>
      </p:sp>
      <p:sp>
        <p:nvSpPr>
          <p:cNvPr id="2765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AA06A43-D938-4AC5-926C-762D8B8BCC3E}" type="slidenum">
              <a:rPr lang="es-ES" altLang="es-ES" smtClean="0"/>
              <a:pPr/>
              <a:t>14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34996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971938" y="8831060"/>
            <a:ext cx="3036611" cy="46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F1D82170-A2DA-400E-B76A-6EE60FC97C1D}" type="slidenum">
              <a:rPr lang="es-ES_tradnl" altLang="es-ES" sz="1300"/>
              <a:pPr algn="r"/>
              <a:t>15</a:t>
            </a:fld>
            <a:endParaRPr lang="es-ES_tradnl" altLang="es-ES" sz="1300"/>
          </a:p>
        </p:txBody>
      </p:sp>
      <p:sp>
        <p:nvSpPr>
          <p:cNvPr id="29699" name="Rectangle 7"/>
          <p:cNvSpPr txBox="1">
            <a:spLocks noGrp="1" noChangeArrowheads="1"/>
          </p:cNvSpPr>
          <p:nvPr/>
        </p:nvSpPr>
        <p:spPr bwMode="auto">
          <a:xfrm>
            <a:off x="3973540" y="8831060"/>
            <a:ext cx="3036611" cy="46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7" tIns="47385" rIns="94767" bIns="47385"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fld id="{6B4EA5DE-6635-4C57-9002-86B14E5BC52C}" type="slidenum">
              <a:rPr lang="es-ES_tradnl" altLang="es-ES" sz="1300">
                <a:latin typeface="Tahoma" panose="020B0604030504040204" pitchFamily="34" charset="0"/>
              </a:rPr>
              <a:pPr algn="r"/>
              <a:t>15</a:t>
            </a:fld>
            <a:endParaRPr lang="es-ES_tradnl" altLang="es-ES" sz="1300">
              <a:latin typeface="Tahoma" panose="020B0604030504040204" pitchFamily="34" charset="0"/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100" y="696913"/>
            <a:ext cx="46497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5 Marcador de notas"/>
          <p:cNvSpPr>
            <a:spLocks noGrp="1"/>
          </p:cNvSpPr>
          <p:nvPr/>
        </p:nvSpPr>
        <p:spPr bwMode="auto">
          <a:xfrm>
            <a:off x="935327" y="4416261"/>
            <a:ext cx="5139497" cy="418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7" tIns="47385" rIns="94767" bIns="4738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endParaRPr lang="en-US" altLang="es-ES" sz="1300">
              <a:latin typeface="Tahoma" panose="020B0604030504040204" pitchFamily="34" charset="0"/>
            </a:endParaRPr>
          </a:p>
        </p:txBody>
      </p:sp>
      <p:sp>
        <p:nvSpPr>
          <p:cNvPr id="29702" name="6 Marcador de notas"/>
          <p:cNvSpPr>
            <a:spLocks noGrp="1"/>
          </p:cNvSpPr>
          <p:nvPr/>
        </p:nvSpPr>
        <p:spPr bwMode="auto">
          <a:xfrm>
            <a:off x="699895" y="4416261"/>
            <a:ext cx="5610362" cy="418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51" tIns="47375" rIns="94751" bIns="47375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30000"/>
              </a:spcBef>
            </a:pPr>
            <a:endParaRPr lang="en-US" altLang="es-ES" sz="1300">
              <a:latin typeface="Tahoma" panose="020B0604030504040204" pitchFamily="34" charset="0"/>
            </a:endParaRPr>
          </a:p>
        </p:txBody>
      </p:sp>
      <p:sp>
        <p:nvSpPr>
          <p:cNvPr id="29703" name="6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61950" lvl="1" indent="-179388" algn="just">
              <a:lnSpc>
                <a:spcPct val="7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zh-CN" altLang="es-MX" b="1" smtClean="0">
              <a:ea typeface="SimSun" panose="02010600030101010101" pitchFamily="2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2818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smtClean="0"/>
          </a:p>
        </p:txBody>
      </p:sp>
      <p:sp>
        <p:nvSpPr>
          <p:cNvPr id="3482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00EF75C-6822-4561-97BD-2B6086091CC1}" type="slidenum">
              <a:rPr lang="es-ES" altLang="es-ES" smtClean="0"/>
              <a:pPr/>
              <a:t>19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1190601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smtClean="0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5FA4D29-EDD2-4D81-89E6-036E163BB58B}" type="slidenum">
              <a:rPr lang="es-ES" altLang="es-ES" smtClean="0"/>
              <a:pPr/>
              <a:t>22</a:t>
            </a:fld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275315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AF4CE-8F90-4292-B931-54239100DC4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9547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 userDrawn="1"/>
        </p:nvCxnSpPr>
        <p:spPr>
          <a:xfrm flipH="1" flipV="1">
            <a:off x="1924050" y="647700"/>
            <a:ext cx="6907213" cy="1588"/>
          </a:xfrm>
          <a:prstGeom prst="line">
            <a:avLst/>
          </a:prstGeom>
          <a:ln w="3175" cap="flat" cmpd="sng">
            <a:solidFill>
              <a:srgbClr val="C8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8" descr="Logo Viviend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09563"/>
            <a:ext cx="1774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BA47E-4527-498C-8893-9C7B004D1422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818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33712-EF20-4ECD-8BB6-CF7A280119A4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26340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0237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 userDrawn="1"/>
        </p:nvCxnSpPr>
        <p:spPr>
          <a:xfrm flipH="1" flipV="1">
            <a:off x="1924050" y="647700"/>
            <a:ext cx="6907213" cy="1588"/>
          </a:xfrm>
          <a:prstGeom prst="line">
            <a:avLst/>
          </a:prstGeom>
          <a:ln w="3175" cap="flat" cmpd="sng">
            <a:solidFill>
              <a:srgbClr val="C8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8" descr="Logo Viviend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09563"/>
            <a:ext cx="1774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7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8F7FD-03BE-4153-8709-BD9FEC612A2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70302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3B2AC-379B-4F76-A72C-188EE2812AC6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11182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FA1A9-A1CE-4BBF-9422-7A5163F7529C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08272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62A21-CEA0-4D91-9DFC-FF545761FE00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69905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 userDrawn="1"/>
        </p:nvCxnSpPr>
        <p:spPr>
          <a:xfrm flipH="1" flipV="1">
            <a:off x="1924050" y="647700"/>
            <a:ext cx="6907213" cy="1588"/>
          </a:xfrm>
          <a:prstGeom prst="line">
            <a:avLst/>
          </a:prstGeom>
          <a:ln w="3175" cap="flat" cmpd="sng">
            <a:solidFill>
              <a:srgbClr val="5D5C6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4" descr="Logo Viviend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309563"/>
            <a:ext cx="18383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ie de pá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1"/>
          </p:nvPr>
        </p:nvSpPr>
        <p:spPr>
          <a:xfrm>
            <a:off x="6880225" y="6357938"/>
            <a:ext cx="2133600" cy="365125"/>
          </a:xfrm>
        </p:spPr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BB952229-1785-432B-A7F9-A2A48519CA9E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50506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"/>
          <p:cNvCxnSpPr/>
          <p:nvPr userDrawn="1"/>
        </p:nvCxnSpPr>
        <p:spPr>
          <a:xfrm flipH="1" flipV="1">
            <a:off x="1924050" y="647700"/>
            <a:ext cx="6907213" cy="1588"/>
          </a:xfrm>
          <a:prstGeom prst="line">
            <a:avLst/>
          </a:prstGeom>
          <a:ln w="3175" cap="flat" cmpd="sng">
            <a:solidFill>
              <a:srgbClr val="5D5C6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4" descr="Logo Viviend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309563"/>
            <a:ext cx="1774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F9507-5E07-415C-B01C-9A9F26C61A2B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995720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1346E-0210-480E-9D28-6B709078AAF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88832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D4AAD-1213-4C09-938B-B6AA24628B89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441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smtClean="0"/>
              <a:t>Clic para editar título</a:t>
            </a:r>
            <a:endParaRPr lang="es-ES" altLang="es-ES" smtClean="0"/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smtClean="0"/>
              <a:t>Haga clic para modificar el estilo de texto del patrón</a:t>
            </a:r>
          </a:p>
          <a:p>
            <a:pPr lvl="1"/>
            <a:r>
              <a:rPr lang="es-ES_tradnl" altLang="es-ES" smtClean="0"/>
              <a:t>Segundo nivel</a:t>
            </a:r>
          </a:p>
          <a:p>
            <a:pPr lvl="2"/>
            <a:r>
              <a:rPr lang="es-ES_tradnl" altLang="es-ES" smtClean="0"/>
              <a:t>Tercer nivel</a:t>
            </a:r>
          </a:p>
          <a:p>
            <a:pPr lvl="3"/>
            <a:r>
              <a:rPr lang="es-ES_tradnl" altLang="es-ES" smtClean="0"/>
              <a:t>Cuarto nivel</a:t>
            </a:r>
          </a:p>
          <a:p>
            <a:pPr lvl="4"/>
            <a:r>
              <a:rPr lang="es-ES_tradnl" altLang="es-ES" smtClean="0"/>
              <a:t>Quinto nivel</a:t>
            </a:r>
            <a:endParaRPr lang="es-ES" alt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s-ES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73875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B667100-9E32-49E9-BF15-5F49E37F794A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  <p:pic>
        <p:nvPicPr>
          <p:cNvPr id="1031" name="Picture 26" descr="LogoPeru.ai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6356350"/>
            <a:ext cx="11001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204" r:id="rId2"/>
    <p:sldLayoutId id="2147484198" r:id="rId3"/>
    <p:sldLayoutId id="2147484199" r:id="rId4"/>
    <p:sldLayoutId id="2147484200" r:id="rId5"/>
    <p:sldLayoutId id="2147484205" r:id="rId6"/>
    <p:sldLayoutId id="2147484206" r:id="rId7"/>
    <p:sldLayoutId id="2147484201" r:id="rId8"/>
    <p:sldLayoutId id="2147484202" r:id="rId9"/>
    <p:sldLayoutId id="2147484207" r:id="rId10"/>
    <p:sldLayoutId id="2147484203" r:id="rId11"/>
    <p:sldLayoutId id="214748420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Gr_fico_de_Microsoft_Excel1.xls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emf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r="1965"/>
          <a:stretch>
            <a:fillRect/>
          </a:stretch>
        </p:blipFill>
        <p:spPr>
          <a:xfrm>
            <a:off x="-7938" y="0"/>
            <a:ext cx="9151938" cy="6858000"/>
          </a:xfrm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4673600" y="2863850"/>
            <a:ext cx="39116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2pPr>
            <a:lvl3pPr marL="1143000"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sym typeface="Gill Sans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E" altLang="es-PE" sz="2531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Situación y perspectivas de la vivienda en el Perú</a:t>
            </a:r>
            <a:endParaRPr lang="en-US" altLang="es-PE" sz="22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 Bold" charset="0"/>
            </a:endParaRPr>
          </a:p>
        </p:txBody>
      </p:sp>
      <p:sp>
        <p:nvSpPr>
          <p:cNvPr id="9220" name="Line 4"/>
          <p:cNvSpPr>
            <a:spLocks noChangeShapeType="1"/>
          </p:cNvSpPr>
          <p:nvPr/>
        </p:nvSpPr>
        <p:spPr bwMode="auto">
          <a:xfrm>
            <a:off x="4560888" y="3616325"/>
            <a:ext cx="4302125" cy="0"/>
          </a:xfrm>
          <a:prstGeom prst="line">
            <a:avLst/>
          </a:prstGeom>
          <a:noFill/>
          <a:ln w="25400">
            <a:solidFill>
              <a:srgbClr val="00354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s-PE"/>
          </a:p>
        </p:txBody>
      </p:sp>
      <p:sp>
        <p:nvSpPr>
          <p:cNvPr id="9" name="Rectángulo 8"/>
          <p:cNvSpPr/>
          <p:nvPr/>
        </p:nvSpPr>
        <p:spPr>
          <a:xfrm>
            <a:off x="5026025" y="201613"/>
            <a:ext cx="3836988" cy="708025"/>
          </a:xfrm>
          <a:prstGeom prst="rect">
            <a:avLst/>
          </a:prstGeom>
          <a:solidFill>
            <a:srgbClr val="1A5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Ricardo Vidal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Viceministro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Vivienda y Urbanismo</a:t>
            </a:r>
          </a:p>
          <a:p>
            <a:pPr>
              <a:defRPr/>
            </a:pP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Lima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, 13 de octubre de 2015</a:t>
            </a:r>
          </a:p>
        </p:txBody>
      </p:sp>
      <p:pic>
        <p:nvPicPr>
          <p:cNvPr id="9222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2"/>
          <a:stretch>
            <a:fillRect/>
          </a:stretch>
        </p:blipFill>
        <p:spPr bwMode="auto">
          <a:xfrm>
            <a:off x="7412038" y="6053138"/>
            <a:ext cx="1860550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5859463"/>
            <a:ext cx="199231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Marcador de número de diapositiva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  <p:sp>
        <p:nvSpPr>
          <p:cNvPr id="21507" name="CuadroTexto 2"/>
          <p:cNvSpPr txBox="1">
            <a:spLocks noChangeArrowheads="1"/>
          </p:cNvSpPr>
          <p:nvPr/>
        </p:nvSpPr>
        <p:spPr bwMode="auto">
          <a:xfrm>
            <a:off x="1389063" y="2032000"/>
            <a:ext cx="66960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 u="sng"/>
              <a:t>PROMOCIÓN DEL ACCESO A VIVIENDA </a:t>
            </a:r>
            <a:r>
              <a:rPr lang="es-ES" altLang="es-ES" sz="1600"/>
              <a:t>a través del financiamiento del Fondo Mi Vivienda, así como la promulgación e implementación del DL 1177 promoción de arrendamiento de vivienda y DL 1196 capitalización inmobiliaria.</a:t>
            </a:r>
          </a:p>
        </p:txBody>
      </p:sp>
      <p:sp>
        <p:nvSpPr>
          <p:cNvPr id="21508" name="CuadroTexto 23"/>
          <p:cNvSpPr txBox="1">
            <a:spLocks noChangeArrowheads="1"/>
          </p:cNvSpPr>
          <p:nvPr/>
        </p:nvSpPr>
        <p:spPr bwMode="auto">
          <a:xfrm>
            <a:off x="1401763" y="3017838"/>
            <a:ext cx="6757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 u="sng"/>
              <a:t>FORMALIZACIÓN DE LA PROPIEDAD</a:t>
            </a:r>
            <a:r>
              <a:rPr lang="es-ES" altLang="es-ES" sz="1600"/>
              <a:t> a través de la titulación y el desalojo de las invasiones</a:t>
            </a:r>
            <a:endParaRPr lang="es-ES" altLang="es-ES" sz="1600" b="1" u="sng"/>
          </a:p>
        </p:txBody>
      </p:sp>
      <p:sp>
        <p:nvSpPr>
          <p:cNvPr id="21509" name="CuadroTexto 24"/>
          <p:cNvSpPr txBox="1">
            <a:spLocks noChangeArrowheads="1"/>
          </p:cNvSpPr>
          <p:nvPr/>
        </p:nvSpPr>
        <p:spPr bwMode="auto">
          <a:xfrm>
            <a:off x="1387475" y="4743450"/>
            <a:ext cx="6772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 u="sng"/>
              <a:t>GENERACIÓN DE SUELO URBANO, </a:t>
            </a:r>
            <a:r>
              <a:rPr lang="es-PE" altLang="es-ES" sz="1600"/>
              <a:t>urbanizado terrenos de propiedad del Estado y</a:t>
            </a:r>
            <a:r>
              <a:rPr lang="es-ES" altLang="es-ES" sz="1600" u="sng"/>
              <a:t> </a:t>
            </a:r>
            <a:r>
              <a:rPr lang="es-PE" altLang="es-ES" sz="1600"/>
              <a:t>desarrollando proyectos de vivienda social</a:t>
            </a:r>
            <a:endParaRPr lang="es-ES" altLang="es-ES" sz="1600" u="sng"/>
          </a:p>
        </p:txBody>
      </p:sp>
      <p:sp>
        <p:nvSpPr>
          <p:cNvPr id="21510" name="CuadroTexto 25"/>
          <p:cNvSpPr txBox="1">
            <a:spLocks noChangeArrowheads="1"/>
          </p:cNvSpPr>
          <p:nvPr/>
        </p:nvSpPr>
        <p:spPr bwMode="auto">
          <a:xfrm>
            <a:off x="1389063" y="5584825"/>
            <a:ext cx="67579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/>
              <a:t>Gestión integral para mejorar los </a:t>
            </a:r>
            <a:r>
              <a:rPr lang="es-ES" altLang="es-ES" sz="1600" b="1" u="sng"/>
              <a:t>BARRIOS Y CIUDADES </a:t>
            </a:r>
            <a:r>
              <a:rPr lang="es-ES" altLang="es-ES" sz="1600"/>
              <a:t>a través de la implementación de proyectos clave.</a:t>
            </a:r>
          </a:p>
        </p:txBody>
      </p:sp>
      <p:sp>
        <p:nvSpPr>
          <p:cNvPr id="21511" name="Oval 20"/>
          <p:cNvSpPr>
            <a:spLocks noChangeArrowheads="1"/>
          </p:cNvSpPr>
          <p:nvPr/>
        </p:nvSpPr>
        <p:spPr bwMode="gray">
          <a:xfrm>
            <a:off x="950913" y="2028825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1512" name="Oval 20"/>
          <p:cNvSpPr>
            <a:spLocks noChangeArrowheads="1"/>
          </p:cNvSpPr>
          <p:nvPr/>
        </p:nvSpPr>
        <p:spPr bwMode="gray">
          <a:xfrm>
            <a:off x="950913" y="3014663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21513" name="Oval 20"/>
          <p:cNvSpPr>
            <a:spLocks noChangeArrowheads="1"/>
          </p:cNvSpPr>
          <p:nvPr/>
        </p:nvSpPr>
        <p:spPr bwMode="gray">
          <a:xfrm>
            <a:off x="950913" y="4725988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sp>
        <p:nvSpPr>
          <p:cNvPr id="21514" name="Oval 20"/>
          <p:cNvSpPr>
            <a:spLocks noChangeArrowheads="1"/>
          </p:cNvSpPr>
          <p:nvPr/>
        </p:nvSpPr>
        <p:spPr bwMode="gray">
          <a:xfrm>
            <a:off x="950913" y="5581650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21515" name="CuadroTexto 2"/>
          <p:cNvSpPr txBox="1">
            <a:spLocks noChangeArrowheads="1"/>
          </p:cNvSpPr>
          <p:nvPr/>
        </p:nvSpPr>
        <p:spPr bwMode="auto">
          <a:xfrm>
            <a:off x="820738" y="984250"/>
            <a:ext cx="7326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altLang="es-ES" sz="1800" b="1"/>
              <a:t>El MVCS se encuentra implementando un conjunto de instrumentos de política para reducir el déficit cuantitativo y cualitativo de vivienda</a:t>
            </a:r>
            <a:endParaRPr lang="es-ES" altLang="es-ES" sz="1800" b="1">
              <a:cs typeface="Arial" panose="020B0604020202020204" pitchFamily="34" charset="0"/>
            </a:endParaRPr>
          </a:p>
        </p:txBody>
      </p:sp>
      <p:sp>
        <p:nvSpPr>
          <p:cNvPr id="21516" name="CuadroTexto 2"/>
          <p:cNvSpPr txBox="1">
            <a:spLocks noChangeArrowheads="1"/>
          </p:cNvSpPr>
          <p:nvPr/>
        </p:nvSpPr>
        <p:spPr bwMode="auto">
          <a:xfrm>
            <a:off x="2317750" y="261938"/>
            <a:ext cx="448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2000" b="1"/>
              <a:t>MEDIDAS ADOPTADAS</a:t>
            </a:r>
          </a:p>
        </p:txBody>
      </p:sp>
      <p:sp>
        <p:nvSpPr>
          <p:cNvPr id="21517" name="CuadroTexto 22"/>
          <p:cNvSpPr txBox="1">
            <a:spLocks noChangeArrowheads="1"/>
          </p:cNvSpPr>
          <p:nvPr/>
        </p:nvSpPr>
        <p:spPr bwMode="auto">
          <a:xfrm>
            <a:off x="1401763" y="3824288"/>
            <a:ext cx="6697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s-ES" altLang="es-ES" sz="1600" b="1" u="sng"/>
              <a:t>PROTECCIÓN DE LAS VIVIENDAS VULNERABLES </a:t>
            </a:r>
            <a:r>
              <a:rPr lang="es-ES" altLang="es-ES" sz="1600"/>
              <a:t>a través de la otorgación de un bono que permita fortalecerlas ante riegos sísmicos</a:t>
            </a:r>
            <a:endParaRPr lang="es-ES" altLang="es-ES" sz="1600" b="1" u="sng"/>
          </a:p>
          <a:p>
            <a:pPr algn="just">
              <a:spcBef>
                <a:spcPct val="0"/>
              </a:spcBef>
              <a:buFontTx/>
              <a:buNone/>
            </a:pPr>
            <a:endParaRPr lang="es-ES" altLang="es-ES" sz="1600" b="1" u="sng"/>
          </a:p>
        </p:txBody>
      </p:sp>
      <p:sp>
        <p:nvSpPr>
          <p:cNvPr id="21518" name="Oval 20"/>
          <p:cNvSpPr>
            <a:spLocks noChangeArrowheads="1"/>
          </p:cNvSpPr>
          <p:nvPr/>
        </p:nvSpPr>
        <p:spPr bwMode="gray">
          <a:xfrm>
            <a:off x="950913" y="3841750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58" y="3213998"/>
            <a:ext cx="3992583" cy="2744626"/>
          </a:xfrm>
          <a:prstGeom prst="rect">
            <a:avLst/>
          </a:prstGeom>
        </p:spPr>
      </p:pic>
      <p:sp>
        <p:nvSpPr>
          <p:cNvPr id="22530" name="CuadroTexto 4"/>
          <p:cNvSpPr txBox="1">
            <a:spLocks noChangeArrowheads="1"/>
          </p:cNvSpPr>
          <p:nvPr/>
        </p:nvSpPr>
        <p:spPr bwMode="auto">
          <a:xfrm>
            <a:off x="242888" y="2176463"/>
            <a:ext cx="4330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EVOLUCIÓN DE LA CANTIDAD DE VIVIENDAS SOCIALES,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2011 – 2015 </a:t>
            </a:r>
            <a:r>
              <a:rPr lang="es-PE" altLang="es-PE" sz="1200"/>
              <a:t>(Miles)</a:t>
            </a:r>
            <a:endParaRPr lang="es-PE" altLang="es-PE" sz="1200" b="1"/>
          </a:p>
        </p:txBody>
      </p:sp>
      <p:sp>
        <p:nvSpPr>
          <p:cNvPr id="22531" name="TextBox 11"/>
          <p:cNvSpPr txBox="1">
            <a:spLocks noChangeArrowheads="1"/>
          </p:cNvSpPr>
          <p:nvPr/>
        </p:nvSpPr>
        <p:spPr bwMode="auto">
          <a:xfrm>
            <a:off x="260350" y="6311900"/>
            <a:ext cx="23987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1000" b="1"/>
              <a:t>Fuente: Fondo Mi Vivienda</a:t>
            </a:r>
          </a:p>
        </p:txBody>
      </p:sp>
      <p:sp>
        <p:nvSpPr>
          <p:cNvPr id="22532" name="CuadroTexto 2"/>
          <p:cNvSpPr txBox="1">
            <a:spLocks noChangeArrowheads="1"/>
          </p:cNvSpPr>
          <p:nvPr/>
        </p:nvSpPr>
        <p:spPr bwMode="auto">
          <a:xfrm>
            <a:off x="1668463" y="252413"/>
            <a:ext cx="699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/>
              <a:t>PROMOCIÓN DE ACCESO A VIVIENDAS SOCIALES</a:t>
            </a:r>
          </a:p>
        </p:txBody>
      </p:sp>
      <p:sp>
        <p:nvSpPr>
          <p:cNvPr id="38925" name="CuadroTexto 7"/>
          <p:cNvSpPr txBox="1">
            <a:spLocks noChangeArrowheads="1"/>
          </p:cNvSpPr>
          <p:nvPr/>
        </p:nvSpPr>
        <p:spPr bwMode="auto">
          <a:xfrm>
            <a:off x="260350" y="895350"/>
            <a:ext cx="8586788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s-PE" altLang="es-PE" sz="1800" b="1" dirty="0"/>
              <a:t>Entre el año 2011 y </a:t>
            </a:r>
            <a:r>
              <a:rPr lang="es-PE" altLang="es-PE" sz="1800" b="1" dirty="0" smtClean="0"/>
              <a:t>oct. </a:t>
            </a:r>
            <a:r>
              <a:rPr lang="es-PE" altLang="es-PE" sz="1800" b="1" dirty="0" smtClean="0"/>
              <a:t>2015, el sector </a:t>
            </a:r>
            <a:r>
              <a:rPr lang="es-PE" altLang="es-PE" sz="1800" b="1" dirty="0"/>
              <a:t>promovió un total de 170 mil viviendas </a:t>
            </a:r>
            <a:r>
              <a:rPr lang="es-PE" altLang="es-PE" sz="1800" b="1" dirty="0" smtClean="0"/>
              <a:t>sociales.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s-ES" altLang="es-PE" sz="1800" b="1" dirty="0" smtClean="0">
                <a:solidFill>
                  <a:srgbClr val="000000"/>
                </a:solidFill>
              </a:rPr>
              <a:t>Durante </a:t>
            </a:r>
            <a:r>
              <a:rPr lang="es-ES" altLang="es-PE" sz="1800" b="1" dirty="0">
                <a:solidFill>
                  <a:srgbClr val="000000"/>
                </a:solidFill>
              </a:rPr>
              <a:t>el 2015, el Fondo Mi Vivienda ha </a:t>
            </a:r>
            <a:r>
              <a:rPr lang="es-ES" altLang="es-PE" sz="1800" b="1" dirty="0" smtClean="0">
                <a:solidFill>
                  <a:srgbClr val="000000"/>
                </a:solidFill>
              </a:rPr>
              <a:t>desembolsado un </a:t>
            </a:r>
            <a:r>
              <a:rPr lang="es-ES" altLang="es-PE" sz="1800" b="1" dirty="0">
                <a:solidFill>
                  <a:srgbClr val="000000"/>
                </a:solidFill>
              </a:rPr>
              <a:t>total de </a:t>
            </a:r>
            <a:r>
              <a:rPr lang="es-ES" altLang="es-PE" sz="1800" b="1" dirty="0" smtClean="0">
                <a:solidFill>
                  <a:srgbClr val="000000"/>
                </a:solidFill>
              </a:rPr>
              <a:t>41,812 bonos y créditos </a:t>
            </a:r>
            <a:r>
              <a:rPr lang="es-ES" altLang="es-PE" sz="1800" b="1" dirty="0">
                <a:solidFill>
                  <a:srgbClr val="000000"/>
                </a:solidFill>
              </a:rPr>
              <a:t>a través de sus diversos productos, equivalentes a </a:t>
            </a:r>
            <a:r>
              <a:rPr lang="es-ES" altLang="es-PE" sz="1800" b="1" dirty="0" smtClean="0">
                <a:solidFill>
                  <a:srgbClr val="000000"/>
                </a:solidFill>
              </a:rPr>
              <a:t>US$ </a:t>
            </a:r>
            <a:r>
              <a:rPr lang="es-ES" altLang="es-PE" sz="1800" b="1" dirty="0" smtClean="0">
                <a:solidFill>
                  <a:srgbClr val="000000"/>
                </a:solidFill>
              </a:rPr>
              <a:t>441 </a:t>
            </a:r>
            <a:r>
              <a:rPr lang="es-ES" altLang="es-PE" sz="1800" b="1" dirty="0" smtClean="0">
                <a:solidFill>
                  <a:srgbClr val="000000"/>
                </a:solidFill>
              </a:rPr>
              <a:t>millones</a:t>
            </a:r>
            <a:r>
              <a:rPr lang="es-ES" altLang="es-PE" sz="1800" b="1" dirty="0">
                <a:solidFill>
                  <a:srgbClr val="000000"/>
                </a:solidFill>
              </a:rPr>
              <a:t>.</a:t>
            </a:r>
            <a:endParaRPr lang="es-ES" altLang="es-PE" sz="1800" b="1" dirty="0">
              <a:solidFill>
                <a:schemeClr val="accent3"/>
              </a:solidFill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endParaRPr lang="es-PE" altLang="es-PE" sz="1800" b="1" dirty="0"/>
          </a:p>
        </p:txBody>
      </p:sp>
      <p:sp>
        <p:nvSpPr>
          <p:cNvPr id="22534" name="CuadroTexto 5"/>
          <p:cNvSpPr txBox="1">
            <a:spLocks noChangeArrowheads="1"/>
          </p:cNvSpPr>
          <p:nvPr/>
        </p:nvSpPr>
        <p:spPr bwMode="auto">
          <a:xfrm>
            <a:off x="260350" y="6494463"/>
            <a:ext cx="2284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900" dirty="0" smtClean="0"/>
              <a:t>1/ Censo de Población y vivienda 2007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900" dirty="0" smtClean="0"/>
              <a:t>2/ Al 12 octubre 2015</a:t>
            </a:r>
            <a:endParaRPr lang="es-ES" altLang="es-ES" sz="900" dirty="0"/>
          </a:p>
        </p:txBody>
      </p:sp>
      <p:grpSp>
        <p:nvGrpSpPr>
          <p:cNvPr id="22535" name="Grupo 2"/>
          <p:cNvGrpSpPr>
            <a:grpSpLocks/>
          </p:cNvGrpSpPr>
          <p:nvPr/>
        </p:nvGrpSpPr>
        <p:grpSpPr bwMode="auto">
          <a:xfrm>
            <a:off x="274638" y="2916238"/>
            <a:ext cx="2384425" cy="477837"/>
            <a:chOff x="243416" y="2977467"/>
            <a:chExt cx="2384988" cy="477658"/>
          </a:xfrm>
        </p:grpSpPr>
        <p:sp>
          <p:nvSpPr>
            <p:cNvPr id="14" name="CuadroTexto 13"/>
            <p:cNvSpPr txBox="1"/>
            <p:nvPr/>
          </p:nvSpPr>
          <p:spPr>
            <a:xfrm>
              <a:off x="549875" y="3020313"/>
              <a:ext cx="2078529" cy="4153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PE" sz="1050" dirty="0"/>
                <a:t>En promedio, se crean </a:t>
              </a:r>
              <a:br>
                <a:rPr lang="es-PE" sz="1050" dirty="0"/>
              </a:br>
              <a:r>
                <a:rPr lang="es-PE" sz="1050" dirty="0" smtClean="0"/>
                <a:t>142 </a:t>
              </a:r>
              <a:r>
                <a:rPr lang="es-PE" sz="1050" dirty="0"/>
                <a:t>mil hogares nuevos al año </a:t>
              </a:r>
              <a:r>
                <a:rPr lang="es-PE" sz="1050" baseline="30000" dirty="0" smtClean="0"/>
                <a:t>/1</a:t>
              </a:r>
              <a:endParaRPr lang="es-PE" sz="1050" baseline="30000" dirty="0"/>
            </a:p>
          </p:txBody>
        </p:sp>
        <p:pic>
          <p:nvPicPr>
            <p:cNvPr id="22550" name="Picture 2" descr="https://cdn2.iconfinder.com/data/icons/marriage-life/500/infant-51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06" y="3003128"/>
              <a:ext cx="412832" cy="41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243416" y="2977467"/>
              <a:ext cx="2300830" cy="47765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PE"/>
            </a:p>
          </p:txBody>
        </p:sp>
      </p:grpSp>
      <p:graphicFrame>
        <p:nvGraphicFramePr>
          <p:cNvPr id="22537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5653026"/>
              </p:ext>
            </p:extLst>
          </p:nvPr>
        </p:nvGraphicFramePr>
        <p:xfrm>
          <a:off x="4135438" y="3505200"/>
          <a:ext cx="4403725" cy="2816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3" name="Gráfico" r:id="rId5" imgW="4400617" imgH="2819573" progId="Excel.Chart.8">
                  <p:embed/>
                </p:oleObj>
              </mc:Choice>
              <mc:Fallback>
                <p:oleObj name="Gráfico" r:id="rId5" imgW="4400617" imgH="2819573" progId="Excel.Chart.8">
                  <p:embed/>
                  <p:pic>
                    <p:nvPicPr>
                      <p:cNvPr id="0" name="1 Gráfico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5438" y="3505200"/>
                        <a:ext cx="4403725" cy="2816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Flecha derecha 18"/>
          <p:cNvSpPr/>
          <p:nvPr/>
        </p:nvSpPr>
        <p:spPr>
          <a:xfrm rot="16200000">
            <a:off x="7810500" y="5765801"/>
            <a:ext cx="187325" cy="20955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0" name="Rectángulo 19"/>
          <p:cNvSpPr/>
          <p:nvPr/>
        </p:nvSpPr>
        <p:spPr>
          <a:xfrm>
            <a:off x="7192963" y="6003925"/>
            <a:ext cx="701675" cy="1333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anchor="ctr"/>
          <a:lstStyle/>
          <a:p>
            <a:pPr algn="ctr">
              <a:defRPr/>
            </a:pPr>
            <a:r>
              <a:rPr lang="es-PE" sz="800" dirty="0">
                <a:solidFill>
                  <a:schemeClr val="tx1"/>
                </a:solidFill>
              </a:rPr>
              <a:t>Mi construcción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7931150" y="6003925"/>
            <a:ext cx="701675" cy="1333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anchor="ctr"/>
          <a:lstStyle/>
          <a:p>
            <a:pPr algn="ctr">
              <a:defRPr/>
            </a:pPr>
            <a:r>
              <a:rPr lang="es-PE" sz="800" dirty="0" err="1">
                <a:solidFill>
                  <a:schemeClr val="tx1"/>
                </a:solidFill>
              </a:rPr>
              <a:t>MiCasa</a:t>
            </a:r>
            <a:r>
              <a:rPr lang="es-PE" sz="800" dirty="0">
                <a:solidFill>
                  <a:schemeClr val="tx1"/>
                </a:solidFill>
              </a:rPr>
              <a:t> más</a:t>
            </a:r>
            <a:endParaRPr lang="es-PE" sz="800" baseline="30000" dirty="0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7559961" y="6176963"/>
            <a:ext cx="701675" cy="13017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anchor="ctr"/>
          <a:lstStyle/>
          <a:p>
            <a:pPr algn="ctr">
              <a:defRPr/>
            </a:pPr>
            <a:r>
              <a:rPr lang="es-PE" sz="800" dirty="0">
                <a:solidFill>
                  <a:schemeClr val="tx1"/>
                </a:solidFill>
              </a:rPr>
              <a:t>Mi Terreno</a:t>
            </a:r>
            <a:endParaRPr lang="es-PE" sz="800" baseline="30000" dirty="0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5340350" y="3308350"/>
            <a:ext cx="693738" cy="323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anchor="ctr"/>
          <a:lstStyle/>
          <a:p>
            <a:pPr algn="ctr">
              <a:defRPr/>
            </a:pPr>
            <a:r>
              <a:rPr lang="es-PE" sz="900" dirty="0">
                <a:solidFill>
                  <a:schemeClr val="tx1"/>
                </a:solidFill>
              </a:rPr>
              <a:t>US$ </a:t>
            </a:r>
            <a:r>
              <a:rPr lang="es-PE" sz="900" dirty="0" smtClean="0">
                <a:solidFill>
                  <a:schemeClr val="tx1"/>
                </a:solidFill>
              </a:rPr>
              <a:t>236 </a:t>
            </a:r>
            <a:r>
              <a:rPr lang="es-PE" sz="900" dirty="0">
                <a:solidFill>
                  <a:schemeClr val="tx1"/>
                </a:solidFill>
              </a:rPr>
              <a:t>millones</a:t>
            </a:r>
            <a:endParaRPr lang="es-PE" sz="900" baseline="30000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423025" y="3551238"/>
            <a:ext cx="695325" cy="323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anchor="ctr"/>
          <a:lstStyle/>
          <a:p>
            <a:pPr algn="ctr">
              <a:defRPr/>
            </a:pPr>
            <a:r>
              <a:rPr lang="es-PE" sz="900" dirty="0">
                <a:solidFill>
                  <a:schemeClr val="tx1"/>
                </a:solidFill>
              </a:rPr>
              <a:t>US$ </a:t>
            </a:r>
            <a:r>
              <a:rPr lang="es-PE" sz="900" dirty="0" smtClean="0">
                <a:solidFill>
                  <a:schemeClr val="tx1"/>
                </a:solidFill>
              </a:rPr>
              <a:t>229 </a:t>
            </a:r>
            <a:r>
              <a:rPr lang="es-PE" sz="900" dirty="0">
                <a:solidFill>
                  <a:schemeClr val="tx1"/>
                </a:solidFill>
              </a:rPr>
              <a:t>millones</a:t>
            </a:r>
            <a:endParaRPr lang="es-PE" sz="900" baseline="30000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7556500" y="4900613"/>
            <a:ext cx="693738" cy="323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anchor="ctr"/>
          <a:lstStyle/>
          <a:p>
            <a:pPr algn="ctr">
              <a:defRPr/>
            </a:pPr>
            <a:r>
              <a:rPr lang="es-PE" sz="900" dirty="0">
                <a:solidFill>
                  <a:schemeClr val="tx1"/>
                </a:solidFill>
              </a:rPr>
              <a:t>US$ </a:t>
            </a:r>
            <a:r>
              <a:rPr lang="es-PE" sz="900" dirty="0" smtClean="0">
                <a:solidFill>
                  <a:schemeClr val="tx1"/>
                </a:solidFill>
              </a:rPr>
              <a:t>7 </a:t>
            </a:r>
            <a:r>
              <a:rPr lang="es-PE" sz="900" dirty="0">
                <a:solidFill>
                  <a:schemeClr val="tx1"/>
                </a:solidFill>
              </a:rPr>
              <a:t>millones</a:t>
            </a:r>
            <a:endParaRPr lang="es-PE" sz="900" baseline="30000" dirty="0">
              <a:solidFill>
                <a:schemeClr val="tx1"/>
              </a:solidFill>
            </a:endParaRPr>
          </a:p>
        </p:txBody>
      </p:sp>
      <p:sp>
        <p:nvSpPr>
          <p:cNvPr id="22546" name="CuadroTexto 1"/>
          <p:cNvSpPr txBox="1">
            <a:spLocks noChangeArrowheads="1"/>
          </p:cNvSpPr>
          <p:nvPr/>
        </p:nvSpPr>
        <p:spPr bwMode="auto">
          <a:xfrm>
            <a:off x="4579938" y="2176463"/>
            <a:ext cx="4318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COLOCACIONES DEL CRÉDITO MI VIVIENDA, 2015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6975475" y="2900363"/>
            <a:ext cx="1922463" cy="465137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anchor="ctr"/>
          <a:lstStyle/>
          <a:p>
            <a:pPr algn="ctr">
              <a:defRPr/>
            </a:pPr>
            <a:r>
              <a:rPr lang="es-PE" sz="900" dirty="0">
                <a:solidFill>
                  <a:schemeClr val="tx1"/>
                </a:solidFill>
              </a:rPr>
              <a:t>Además, se otorgaron </a:t>
            </a:r>
            <a:r>
              <a:rPr lang="es-PE" sz="1000" b="1" u="sng" dirty="0" smtClean="0">
                <a:solidFill>
                  <a:schemeClr val="tx1"/>
                </a:solidFill>
              </a:rPr>
              <a:t>35 </a:t>
            </a:r>
            <a:r>
              <a:rPr lang="es-PE" sz="1000" b="1" u="sng" dirty="0">
                <a:solidFill>
                  <a:schemeClr val="tx1"/>
                </a:solidFill>
              </a:rPr>
              <a:t>mil bonos </a:t>
            </a:r>
            <a:r>
              <a:rPr lang="es-PE" sz="900" dirty="0">
                <a:solidFill>
                  <a:schemeClr val="tx1"/>
                </a:solidFill>
              </a:rPr>
              <a:t>equivalentes a US$  </a:t>
            </a:r>
            <a:r>
              <a:rPr lang="es-PE" sz="900" dirty="0" smtClean="0">
                <a:solidFill>
                  <a:schemeClr val="tx1"/>
                </a:solidFill>
              </a:rPr>
              <a:t>206 </a:t>
            </a:r>
            <a:r>
              <a:rPr lang="es-PE" sz="900" dirty="0">
                <a:solidFill>
                  <a:schemeClr val="tx1"/>
                </a:solidFill>
              </a:rPr>
              <a:t>millones</a:t>
            </a:r>
            <a:endParaRPr lang="es-PE" sz="900" baseline="30000" dirty="0">
              <a:solidFill>
                <a:schemeClr val="tx1"/>
              </a:solidFill>
            </a:endParaRPr>
          </a:p>
        </p:txBody>
      </p:sp>
      <p:sp>
        <p:nvSpPr>
          <p:cNvPr id="22548" name="Oval 20"/>
          <p:cNvSpPr>
            <a:spLocks noChangeArrowheads="1"/>
          </p:cNvSpPr>
          <p:nvPr/>
        </p:nvSpPr>
        <p:spPr bwMode="gray">
          <a:xfrm>
            <a:off x="2168525" y="266700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60350" y="5634038"/>
            <a:ext cx="8586788" cy="5857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 sz="1400"/>
          </a:p>
        </p:txBody>
      </p:sp>
      <p:sp>
        <p:nvSpPr>
          <p:cNvPr id="23555" name="TextBox 11"/>
          <p:cNvSpPr txBox="1">
            <a:spLocks noChangeArrowheads="1"/>
          </p:cNvSpPr>
          <p:nvPr/>
        </p:nvSpPr>
        <p:spPr bwMode="auto">
          <a:xfrm>
            <a:off x="260350" y="6311900"/>
            <a:ext cx="30924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1000" b="1"/>
              <a:t>Fuente: PNVR</a:t>
            </a:r>
          </a:p>
        </p:txBody>
      </p:sp>
      <p:sp>
        <p:nvSpPr>
          <p:cNvPr id="23556" name="CuadroTexto 7"/>
          <p:cNvSpPr txBox="1">
            <a:spLocks noChangeArrowheads="1"/>
          </p:cNvSpPr>
          <p:nvPr/>
        </p:nvSpPr>
        <p:spPr bwMode="auto">
          <a:xfrm>
            <a:off x="236538" y="811213"/>
            <a:ext cx="8670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es-PE" sz="1800" b="1"/>
              <a:t>En 2015, se construyeron 1 032  viviendas rurales, 7 000 serán completadas al finalizar el 2015</a:t>
            </a:r>
          </a:p>
        </p:txBody>
      </p:sp>
      <p:sp>
        <p:nvSpPr>
          <p:cNvPr id="23557" name="Rectángulo 4"/>
          <p:cNvSpPr>
            <a:spLocks noChangeArrowheads="1"/>
          </p:cNvSpPr>
          <p:nvPr/>
        </p:nvSpPr>
        <p:spPr bwMode="auto">
          <a:xfrm>
            <a:off x="184150" y="5634038"/>
            <a:ext cx="8662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400" b="1">
                <a:solidFill>
                  <a:srgbClr val="333333"/>
                </a:solidFill>
              </a:rPr>
              <a:t>El programa Vivienda Rural beneficia a familias pobres y pobres extremas asentadas en áreas rurales localizadas por encima de los 3, 000 m.s.n.m</a:t>
            </a:r>
            <a:endParaRPr lang="es-PE" altLang="es-ES" sz="1400" b="1"/>
          </a:p>
        </p:txBody>
      </p:sp>
      <p:sp>
        <p:nvSpPr>
          <p:cNvPr id="23558" name="Marcador de número de diapositiva 5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  <p:sp>
        <p:nvSpPr>
          <p:cNvPr id="23559" name="AutoShape 2" descr="12 Viviendas mejoradas en Huamanruro, distrito Macarí, provincia Melgar, Puno (4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ES" sz="1800"/>
          </a:p>
        </p:txBody>
      </p:sp>
      <p:sp>
        <p:nvSpPr>
          <p:cNvPr id="23560" name="AutoShape 4" descr="12 Viviendas mejoradas en Huamanruro, distrito Macarí, provincia Melgar, Puno (4)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ES" sz="1800"/>
          </a:p>
        </p:txBody>
      </p:sp>
      <p:pic>
        <p:nvPicPr>
          <p:cNvPr id="23561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563688"/>
            <a:ext cx="3167063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3486150"/>
            <a:ext cx="3167063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1571625"/>
            <a:ext cx="31654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3482975"/>
            <a:ext cx="31734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CuadroTexto 2"/>
          <p:cNvSpPr txBox="1">
            <a:spLocks noChangeArrowheads="1"/>
          </p:cNvSpPr>
          <p:nvPr/>
        </p:nvSpPr>
        <p:spPr bwMode="auto">
          <a:xfrm>
            <a:off x="1668463" y="252413"/>
            <a:ext cx="699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/>
              <a:t>PROMOCIÓN DE ACCESO A VIVIENDAS SOCIALES</a:t>
            </a:r>
          </a:p>
        </p:txBody>
      </p:sp>
      <p:sp>
        <p:nvSpPr>
          <p:cNvPr id="23566" name="Oval 20"/>
          <p:cNvSpPr>
            <a:spLocks noChangeArrowheads="1"/>
          </p:cNvSpPr>
          <p:nvPr/>
        </p:nvSpPr>
        <p:spPr bwMode="gray">
          <a:xfrm>
            <a:off x="2168525" y="266700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CuadroTexto 7"/>
          <p:cNvSpPr txBox="1">
            <a:spLocks noChangeArrowheads="1"/>
          </p:cNvSpPr>
          <p:nvPr/>
        </p:nvSpPr>
        <p:spPr bwMode="auto">
          <a:xfrm>
            <a:off x="258763" y="801688"/>
            <a:ext cx="8656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" altLang="es-PE" sz="1800" b="1" dirty="0" smtClean="0">
                <a:solidFill>
                  <a:srgbClr val="000000"/>
                </a:solidFill>
              </a:rPr>
              <a:t>Promulgación de DL 1177, que acelera el acceso a la vivienda a través de la promoción de arrendamiento con seguridad jurídica y facilidades tributarias</a:t>
            </a:r>
            <a:endParaRPr lang="es-ES" altLang="es-PE" sz="1800" b="1" dirty="0" smtClean="0">
              <a:solidFill>
                <a:schemeClr val="accent3"/>
              </a:solidFill>
            </a:endParaRPr>
          </a:p>
        </p:txBody>
      </p:sp>
      <p:sp>
        <p:nvSpPr>
          <p:cNvPr id="24579" name="CuadroTexto 1"/>
          <p:cNvSpPr txBox="1">
            <a:spLocks noChangeArrowheads="1"/>
          </p:cNvSpPr>
          <p:nvPr/>
        </p:nvSpPr>
        <p:spPr bwMode="auto">
          <a:xfrm>
            <a:off x="246063" y="1755775"/>
            <a:ext cx="8669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DL 1177  RÉGIMEN DE PROMOCIÓN DEL ARRENDAMIENTO </a:t>
            </a:r>
            <a:br>
              <a:rPr lang="es-PE" altLang="es-PE" sz="1200" b="1"/>
            </a:br>
            <a:r>
              <a:rPr lang="es-PE" altLang="es-PE" sz="1200" b="1"/>
              <a:t>PARA VIVIENDA </a:t>
            </a:r>
          </a:p>
        </p:txBody>
      </p:sp>
      <p:sp>
        <p:nvSpPr>
          <p:cNvPr id="24580" name="Rectángulo 7"/>
          <p:cNvSpPr>
            <a:spLocks noChangeArrowheads="1"/>
          </p:cNvSpPr>
          <p:nvPr/>
        </p:nvSpPr>
        <p:spPr bwMode="auto">
          <a:xfrm>
            <a:off x="1181100" y="2352675"/>
            <a:ext cx="3386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79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79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793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793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1200"/>
              <a:t>Arrendamiento de inmuebles destinados a vivienda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339725" y="2352675"/>
            <a:ext cx="841375" cy="27622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200" dirty="0">
                <a:solidFill>
                  <a:schemeClr val="bg1"/>
                </a:solidFill>
              </a:rPr>
              <a:t>Aplicación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39725" y="2774950"/>
            <a:ext cx="841375" cy="276225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200" dirty="0">
                <a:solidFill>
                  <a:schemeClr val="bg1"/>
                </a:solidFill>
              </a:rPr>
              <a:t>Detalle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468438" y="2794000"/>
            <a:ext cx="3113087" cy="32321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79388">
              <a:buFont typeface="Arial" panose="020B0604020202020204" pitchFamily="34" charset="0"/>
              <a:buNone/>
              <a:defRPr/>
            </a:pPr>
            <a:r>
              <a:rPr lang="es-PE" sz="1200" dirty="0"/>
              <a:t>Contrato de arrendamiento de inmueble destinado a vivienda</a:t>
            </a:r>
          </a:p>
          <a:p>
            <a:pPr defTabSz="179388">
              <a:buFont typeface="Arial" panose="020B0604020202020204" pitchFamily="34" charset="0"/>
              <a:buNone/>
              <a:defRPr/>
            </a:pPr>
            <a:endParaRPr lang="es-PE" sz="1200" dirty="0"/>
          </a:p>
          <a:p>
            <a:pPr defTabSz="179388">
              <a:buFont typeface="Arial" panose="020B0604020202020204" pitchFamily="34" charset="0"/>
              <a:buNone/>
              <a:defRPr/>
            </a:pPr>
            <a:r>
              <a:rPr lang="es-PE" sz="1200" dirty="0"/>
              <a:t>Contratos </a:t>
            </a:r>
            <a:r>
              <a:rPr lang="es-PE" sz="1200" b="1" u="sng" dirty="0"/>
              <a:t>especiales</a:t>
            </a:r>
            <a:r>
              <a:rPr lang="es-PE" sz="1200" dirty="0"/>
              <a:t> de arrendamiento de inmuebles destinados a vivienda:</a:t>
            </a:r>
          </a:p>
          <a:p>
            <a:pPr defTabSz="179388">
              <a:buFont typeface="Arial" panose="020B0604020202020204" pitchFamily="34" charset="0"/>
              <a:buNone/>
              <a:defRPr/>
            </a:pPr>
            <a:endParaRPr lang="es-PE" sz="1200" dirty="0"/>
          </a:p>
          <a:p>
            <a:pPr marL="177800" indent="-177800" defTabSz="179388">
              <a:buFontTx/>
              <a:buChar char="-"/>
              <a:tabLst>
                <a:tab pos="177800" algn="l"/>
              </a:tabLst>
              <a:defRPr/>
            </a:pPr>
            <a:r>
              <a:rPr lang="es-PE" sz="1200" dirty="0"/>
              <a:t>Contrato de arrendamiento de inmueble destinado a vivienda </a:t>
            </a:r>
            <a:r>
              <a:rPr lang="es-PE" sz="1200" b="1" dirty="0"/>
              <a:t>con opción de compra</a:t>
            </a:r>
          </a:p>
          <a:p>
            <a:pPr marL="177800" indent="-177800" defTabSz="179388">
              <a:buFontTx/>
              <a:buChar char="-"/>
              <a:tabLst>
                <a:tab pos="177800" algn="l"/>
              </a:tabLst>
              <a:defRPr/>
            </a:pPr>
            <a:endParaRPr lang="es-PE" sz="1200" b="1" dirty="0"/>
          </a:p>
          <a:p>
            <a:pPr marL="177800" indent="-177800" defTabSz="179388">
              <a:buFont typeface="Arial" panose="020B0604020202020204" pitchFamily="34" charset="0"/>
              <a:buNone/>
              <a:tabLst>
                <a:tab pos="177800" algn="l"/>
              </a:tabLst>
              <a:defRPr/>
            </a:pPr>
            <a:r>
              <a:rPr lang="es-PE" sz="1200" dirty="0"/>
              <a:t>-    Contrato de arrendamiento – </a:t>
            </a:r>
            <a:r>
              <a:rPr lang="es-PE" sz="1200" b="1" dirty="0"/>
              <a:t>financiero (leasing) </a:t>
            </a:r>
            <a:r>
              <a:rPr lang="es-PE" sz="1200" dirty="0"/>
              <a:t>de inmueble destinado a vivienda.</a:t>
            </a:r>
          </a:p>
          <a:p>
            <a:pPr marL="177800" defTabSz="179388">
              <a:buFont typeface="Arial" panose="020B0604020202020204" pitchFamily="34" charset="0"/>
              <a:buNone/>
              <a:defRPr/>
            </a:pPr>
            <a:endParaRPr lang="es-PE" sz="1200" dirty="0"/>
          </a:p>
          <a:p>
            <a:pPr defTabSz="179388">
              <a:buFont typeface="Arial" panose="020B0604020202020204" pitchFamily="34" charset="0"/>
              <a:buNone/>
              <a:defRPr/>
            </a:pPr>
            <a:r>
              <a:rPr lang="es-PE" sz="1200" dirty="0"/>
              <a:t>Desalojo</a:t>
            </a:r>
          </a:p>
          <a:p>
            <a:pPr defTabSz="179388">
              <a:buFont typeface="Arial" panose="020B0604020202020204" pitchFamily="34" charset="0"/>
              <a:buNone/>
              <a:defRPr/>
            </a:pPr>
            <a:endParaRPr lang="es-PE" sz="1200" dirty="0"/>
          </a:p>
          <a:p>
            <a:pPr defTabSz="179388">
              <a:buFont typeface="Arial" panose="020B0604020202020204" pitchFamily="34" charset="0"/>
              <a:buNone/>
              <a:defRPr/>
            </a:pPr>
            <a:r>
              <a:rPr lang="es-PE" sz="1200" dirty="0"/>
              <a:t>Régimen tributario especial para contratos de arrendamiento del inmueble destinado a vivienda</a:t>
            </a:r>
          </a:p>
        </p:txBody>
      </p:sp>
      <p:sp>
        <p:nvSpPr>
          <p:cNvPr id="25" name="Abrir llave 24"/>
          <p:cNvSpPr/>
          <p:nvPr/>
        </p:nvSpPr>
        <p:spPr>
          <a:xfrm>
            <a:off x="1185863" y="3406775"/>
            <a:ext cx="101600" cy="1250950"/>
          </a:xfrm>
          <a:prstGeom prst="leftBrace">
            <a:avLst/>
          </a:prstGeom>
          <a:ln w="63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24585" name="CuadroTexto 4"/>
          <p:cNvSpPr txBox="1">
            <a:spLocks noChangeArrowheads="1"/>
          </p:cNvSpPr>
          <p:nvPr/>
        </p:nvSpPr>
        <p:spPr bwMode="auto">
          <a:xfrm>
            <a:off x="339725" y="3681413"/>
            <a:ext cx="841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000"/>
              <a:t>Uso formularios FUA, FUAO y FUAL</a:t>
            </a:r>
          </a:p>
        </p:txBody>
      </p:sp>
      <p:sp>
        <p:nvSpPr>
          <p:cNvPr id="27" name="Elipse 26"/>
          <p:cNvSpPr/>
          <p:nvPr/>
        </p:nvSpPr>
        <p:spPr>
          <a:xfrm>
            <a:off x="1358900" y="2874963"/>
            <a:ext cx="136525" cy="1190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7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Elipse 27"/>
          <p:cNvSpPr/>
          <p:nvPr/>
        </p:nvSpPr>
        <p:spPr>
          <a:xfrm>
            <a:off x="1358900" y="3417888"/>
            <a:ext cx="136525" cy="1190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7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Elipse 28"/>
          <p:cNvSpPr/>
          <p:nvPr/>
        </p:nvSpPr>
        <p:spPr>
          <a:xfrm>
            <a:off x="1358900" y="5068888"/>
            <a:ext cx="136525" cy="1190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7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" name="Elipse 29"/>
          <p:cNvSpPr/>
          <p:nvPr/>
        </p:nvSpPr>
        <p:spPr>
          <a:xfrm>
            <a:off x="1358900" y="5438775"/>
            <a:ext cx="136525" cy="11906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700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4590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" y="5092920"/>
            <a:ext cx="7572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2" descr="http://cde.peru21.pe/ima/0/0/1/6/8/168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r="16534"/>
          <a:stretch>
            <a:fillRect/>
          </a:stretch>
        </p:blipFill>
        <p:spPr bwMode="auto">
          <a:xfrm>
            <a:off x="4854575" y="2490788"/>
            <a:ext cx="3979863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8 CuadroTexto"/>
          <p:cNvSpPr txBox="1">
            <a:spLocks noChangeArrowheads="1"/>
          </p:cNvSpPr>
          <p:nvPr/>
        </p:nvSpPr>
        <p:spPr bwMode="auto">
          <a:xfrm>
            <a:off x="254000" y="6292850"/>
            <a:ext cx="4318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ES" sz="900" b="1"/>
              <a:t>Fuente: Normas Legales</a:t>
            </a:r>
          </a:p>
        </p:txBody>
      </p:sp>
      <p:sp>
        <p:nvSpPr>
          <p:cNvPr id="24593" name="CuadroTexto 2"/>
          <p:cNvSpPr txBox="1">
            <a:spLocks noChangeArrowheads="1"/>
          </p:cNvSpPr>
          <p:nvPr/>
        </p:nvSpPr>
        <p:spPr bwMode="auto">
          <a:xfrm>
            <a:off x="1668463" y="252413"/>
            <a:ext cx="699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/>
              <a:t>PROMOCIÓN DE ACCESO A VIVIENDAS SOCIALES</a:t>
            </a:r>
          </a:p>
        </p:txBody>
      </p:sp>
      <p:sp>
        <p:nvSpPr>
          <p:cNvPr id="24594" name="Oval 20"/>
          <p:cNvSpPr>
            <a:spLocks noChangeArrowheads="1"/>
          </p:cNvSpPr>
          <p:nvPr/>
        </p:nvSpPr>
        <p:spPr bwMode="gray">
          <a:xfrm>
            <a:off x="2168525" y="266700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9" name="CuadroTexto 7"/>
          <p:cNvSpPr txBox="1">
            <a:spLocks noChangeArrowheads="1"/>
          </p:cNvSpPr>
          <p:nvPr/>
        </p:nvSpPr>
        <p:spPr bwMode="auto">
          <a:xfrm>
            <a:off x="1668463" y="6309197"/>
            <a:ext cx="56014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" altLang="es-PE" sz="1400" b="1" dirty="0" smtClean="0">
                <a:solidFill>
                  <a:srgbClr val="C00000"/>
                </a:solidFill>
              </a:rPr>
              <a:t>También: Promulgación </a:t>
            </a:r>
            <a:r>
              <a:rPr lang="es-ES" altLang="es-PE" sz="1400" b="1" dirty="0" smtClean="0">
                <a:solidFill>
                  <a:srgbClr val="C00000"/>
                </a:solidFill>
              </a:rPr>
              <a:t>de DL </a:t>
            </a:r>
            <a:r>
              <a:rPr lang="es-ES" altLang="es-PE" sz="1400" b="1" dirty="0">
                <a:solidFill>
                  <a:srgbClr val="C00000"/>
                </a:solidFill>
              </a:rPr>
              <a:t>1196 </a:t>
            </a:r>
            <a:r>
              <a:rPr lang="es-ES" altLang="es-PE" sz="1400" b="1" dirty="0" smtClean="0">
                <a:solidFill>
                  <a:srgbClr val="C00000"/>
                </a:solidFill>
              </a:rPr>
              <a:t>que faculta la relación de operaciones de </a:t>
            </a:r>
            <a:r>
              <a:rPr lang="es-ES" altLang="es-PE" sz="1400" b="1" dirty="0" smtClean="0">
                <a:solidFill>
                  <a:srgbClr val="C00000"/>
                </a:solidFill>
              </a:rPr>
              <a:t>capitalización </a:t>
            </a:r>
            <a:r>
              <a:rPr lang="es-ES" altLang="es-PE" sz="1400" b="1" dirty="0" smtClean="0">
                <a:solidFill>
                  <a:srgbClr val="C00000"/>
                </a:solidFill>
              </a:rPr>
              <a:t>inmobiliaria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adroTexto 7"/>
          <p:cNvSpPr txBox="1">
            <a:spLocks noChangeArrowheads="1"/>
          </p:cNvSpPr>
          <p:nvPr/>
        </p:nvSpPr>
        <p:spPr bwMode="auto">
          <a:xfrm>
            <a:off x="260350" y="895350"/>
            <a:ext cx="85867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altLang="es-PE" sz="1800" b="1" dirty="0"/>
              <a:t>Entre enero de 2011 y </a:t>
            </a:r>
            <a:r>
              <a:rPr lang="es-ES" altLang="es-PE" sz="1800" b="1" dirty="0" smtClean="0"/>
              <a:t>agosto </a:t>
            </a:r>
            <a:r>
              <a:rPr lang="es-ES" altLang="es-PE" sz="1800" b="1" dirty="0"/>
              <a:t>de 2015, se ha inscrito </a:t>
            </a:r>
            <a:r>
              <a:rPr lang="es-ES" altLang="es-PE" sz="1800" b="1" dirty="0" smtClean="0"/>
              <a:t>286,711</a:t>
            </a:r>
            <a:r>
              <a:rPr lang="es-ES" altLang="es-PE" sz="1800" b="1" dirty="0"/>
              <a:t> títulos de propiedad, beneficiando a casi 1.5 millones de </a:t>
            </a:r>
            <a:r>
              <a:rPr lang="es-ES" altLang="es-PE" sz="1800" b="1" dirty="0" smtClean="0"/>
              <a:t>peruanos.</a:t>
            </a:r>
            <a:endParaRPr lang="es-PE" altLang="es-PE" sz="1800" b="1" dirty="0"/>
          </a:p>
        </p:txBody>
      </p:sp>
      <p:sp>
        <p:nvSpPr>
          <p:cNvPr id="26627" name="CuadroTexto 2"/>
          <p:cNvSpPr txBox="1">
            <a:spLocks noChangeArrowheads="1"/>
          </p:cNvSpPr>
          <p:nvPr/>
        </p:nvSpPr>
        <p:spPr bwMode="auto">
          <a:xfrm>
            <a:off x="1143000" y="230188"/>
            <a:ext cx="6856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/>
              <a:t>FORMALIZACIÓN DE LA PROPIEDAD</a:t>
            </a:r>
          </a:p>
        </p:txBody>
      </p:sp>
      <p:sp>
        <p:nvSpPr>
          <p:cNvPr id="26628" name="TextBox 11"/>
          <p:cNvSpPr txBox="1">
            <a:spLocks noChangeArrowheads="1"/>
          </p:cNvSpPr>
          <p:nvPr/>
        </p:nvSpPr>
        <p:spPr bwMode="auto">
          <a:xfrm>
            <a:off x="260350" y="6318250"/>
            <a:ext cx="23987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900"/>
              <a:t>Fuente: MVCS</a:t>
            </a:r>
          </a:p>
        </p:txBody>
      </p:sp>
      <p:sp>
        <p:nvSpPr>
          <p:cNvPr id="26629" name="Marcador de número de diapositiva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430338" y="2468563"/>
            <a:ext cx="2887662" cy="536575"/>
          </a:xfrm>
          <a:prstGeom prst="rect">
            <a:avLst/>
          </a:prstGeom>
          <a:solidFill>
            <a:srgbClr val="00206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100" dirty="0">
                <a:solidFill>
                  <a:schemeClr val="bg1"/>
                </a:solidFill>
              </a:rPr>
              <a:t>Están ocupando zonas de alta vulnerabilidad 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1430338" y="3128963"/>
            <a:ext cx="2887662" cy="536575"/>
          </a:xfrm>
          <a:prstGeom prst="rect">
            <a:avLst/>
          </a:prstGeom>
          <a:solidFill>
            <a:srgbClr val="00206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100" dirty="0">
                <a:solidFill>
                  <a:schemeClr val="bg1"/>
                </a:solidFill>
              </a:rPr>
              <a:t>Están ocupando zonas sin factibilidad de servicios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1430338" y="3789363"/>
            <a:ext cx="2887662" cy="536575"/>
          </a:xfrm>
          <a:prstGeom prst="rect">
            <a:avLst/>
          </a:prstGeom>
          <a:solidFill>
            <a:srgbClr val="00206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100" dirty="0">
                <a:solidFill>
                  <a:schemeClr val="bg1"/>
                </a:solidFill>
              </a:rPr>
              <a:t>El riesgo de invasiones desincentiva</a:t>
            </a:r>
            <a:br>
              <a:rPr lang="es-PE" sz="1100" dirty="0">
                <a:solidFill>
                  <a:schemeClr val="bg1"/>
                </a:solidFill>
              </a:rPr>
            </a:br>
            <a:r>
              <a:rPr lang="es-PE" sz="1100" dirty="0">
                <a:solidFill>
                  <a:schemeClr val="bg1"/>
                </a:solidFill>
              </a:rPr>
              <a:t> la inversión privada 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430338" y="4449763"/>
            <a:ext cx="2887662" cy="536575"/>
          </a:xfrm>
          <a:prstGeom prst="rect">
            <a:avLst/>
          </a:prstGeom>
          <a:solidFill>
            <a:srgbClr val="00206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100" dirty="0">
                <a:solidFill>
                  <a:schemeClr val="bg1"/>
                </a:solidFill>
              </a:rPr>
              <a:t>Promueve la informalidad de la construcción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1430338" y="5110163"/>
            <a:ext cx="2887662" cy="536575"/>
          </a:xfrm>
          <a:prstGeom prst="rect">
            <a:avLst/>
          </a:prstGeom>
          <a:solidFill>
            <a:srgbClr val="00206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100" dirty="0">
                <a:solidFill>
                  <a:schemeClr val="bg1"/>
                </a:solidFill>
              </a:rPr>
              <a:t>La exclusión genera conflictos sociales</a:t>
            </a:r>
          </a:p>
        </p:txBody>
      </p:sp>
      <p:sp>
        <p:nvSpPr>
          <p:cNvPr id="26635" name="CuadroTexto 4"/>
          <p:cNvSpPr txBox="1">
            <a:spLocks noChangeArrowheads="1"/>
          </p:cNvSpPr>
          <p:nvPr/>
        </p:nvSpPr>
        <p:spPr bwMode="auto">
          <a:xfrm>
            <a:off x="242888" y="1998663"/>
            <a:ext cx="4330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REPERCUCIÓN NEGATIVA DE LAS INVASIONES</a:t>
            </a:r>
          </a:p>
        </p:txBody>
      </p:sp>
      <p:sp>
        <p:nvSpPr>
          <p:cNvPr id="28" name="2 Subtítulo"/>
          <p:cNvSpPr txBox="1">
            <a:spLocks/>
          </p:cNvSpPr>
          <p:nvPr/>
        </p:nvSpPr>
        <p:spPr>
          <a:xfrm>
            <a:off x="1782763" y="6075363"/>
            <a:ext cx="5578475" cy="520700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s-ES" sz="1600" b="1" dirty="0" smtClean="0"/>
              <a:t>Solo en el 2014 se identificaron mas de </a:t>
            </a:r>
            <a:r>
              <a:rPr lang="es-ES" sz="1600" b="1" u="sng" dirty="0"/>
              <a:t>6, 843 hectáreas </a:t>
            </a:r>
            <a:r>
              <a:rPr lang="es-ES" sz="1600" b="1" dirty="0" smtClean="0"/>
              <a:t>de terrenos invadidos en todo el país. </a:t>
            </a:r>
            <a:endParaRPr lang="es-ES" sz="1100" dirty="0"/>
          </a:p>
        </p:txBody>
      </p:sp>
      <p:pic>
        <p:nvPicPr>
          <p:cNvPr id="26637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0" t="14484" r="10754"/>
          <a:stretch>
            <a:fillRect/>
          </a:stretch>
        </p:blipFill>
        <p:spPr bwMode="auto">
          <a:xfrm>
            <a:off x="4703763" y="2163763"/>
            <a:ext cx="4129087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478338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468563"/>
            <a:ext cx="5857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238500"/>
            <a:ext cx="395287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ñal de prohibido 5"/>
          <p:cNvSpPr/>
          <p:nvPr/>
        </p:nvSpPr>
        <p:spPr>
          <a:xfrm>
            <a:off x="552450" y="3128963"/>
            <a:ext cx="585788" cy="503237"/>
          </a:xfrm>
          <a:prstGeom prst="noSmoking">
            <a:avLst/>
          </a:prstGeom>
          <a:solidFill>
            <a:srgbClr val="FFFFFF">
              <a:alpha val="45882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>
              <a:solidFill>
                <a:schemeClr val="tx1"/>
              </a:solidFill>
            </a:endParaRPr>
          </a:p>
        </p:txBody>
      </p:sp>
      <p:pic>
        <p:nvPicPr>
          <p:cNvPr id="26642" name="Picture 2" descr="http://cdn2.hubspot.net/hub/264562/file-1447270090-png/Money-Bags-Icon-3.png?t=144310208005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3816350"/>
            <a:ext cx="4476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3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595313" y="5273675"/>
            <a:ext cx="1111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755650" y="5273675"/>
            <a:ext cx="1111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900113" y="5273675"/>
            <a:ext cx="1095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1058863" y="5273675"/>
            <a:ext cx="10953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7" name="Oval 20"/>
          <p:cNvSpPr>
            <a:spLocks noChangeArrowheads="1"/>
          </p:cNvSpPr>
          <p:nvPr/>
        </p:nvSpPr>
        <p:spPr bwMode="gray">
          <a:xfrm>
            <a:off x="2168525" y="266700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765175" y="5241925"/>
            <a:ext cx="7758113" cy="801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altLang="es-ES" sz="1400" b="1" dirty="0">
                <a:solidFill>
                  <a:srgbClr val="333333"/>
                </a:solidFill>
                <a:ea typeface="MS PGothic" panose="020B0600070205080204" pitchFamily="34" charset="-128"/>
              </a:rPr>
              <a:t>Objetivo: Reducir la vulnerabilidad de las viviendas autoconstruidas, erradicando malas prácticas frente a un sismo o fenómeno natural, y otorgando un Bono determinando un área segura en la vivienda.</a:t>
            </a:r>
            <a:endParaRPr lang="es-ES_tradnl" altLang="es-ES" sz="1400" dirty="0"/>
          </a:p>
        </p:txBody>
      </p:sp>
      <p:pic>
        <p:nvPicPr>
          <p:cNvPr id="28675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2365375"/>
            <a:ext cx="329882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8" y="2365375"/>
            <a:ext cx="329882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val 20"/>
          <p:cNvSpPr>
            <a:spLocks noChangeArrowheads="1"/>
          </p:cNvSpPr>
          <p:nvPr/>
        </p:nvSpPr>
        <p:spPr bwMode="gray">
          <a:xfrm>
            <a:off x="2168525" y="266700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28678" name="CuadroTexto 2"/>
          <p:cNvSpPr txBox="1">
            <a:spLocks noChangeArrowheads="1"/>
          </p:cNvSpPr>
          <p:nvPr/>
        </p:nvSpPr>
        <p:spPr bwMode="auto">
          <a:xfrm>
            <a:off x="2087563" y="227013"/>
            <a:ext cx="5784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/>
              <a:t>PROTECCIÓN DE VIVIENDAS VULNERABLES</a:t>
            </a:r>
          </a:p>
        </p:txBody>
      </p:sp>
      <p:sp>
        <p:nvSpPr>
          <p:cNvPr id="28679" name="CuadroTexto 7"/>
          <p:cNvSpPr txBox="1">
            <a:spLocks noChangeArrowheads="1"/>
          </p:cNvSpPr>
          <p:nvPr/>
        </p:nvSpPr>
        <p:spPr bwMode="auto">
          <a:xfrm>
            <a:off x="261938" y="906463"/>
            <a:ext cx="8586787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1463" indent="-2714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altLang="es-PE" sz="1800" b="1" dirty="0"/>
              <a:t>Entre diciembre de 2014 y octubre de 2015, se ha entregado 354 bonos de protección de viviendas vulnerables a los </a:t>
            </a:r>
            <a:r>
              <a:rPr lang="es-ES" altLang="es-PE" sz="1800" b="1" dirty="0" smtClean="0"/>
              <a:t>riesgos </a:t>
            </a:r>
            <a:r>
              <a:rPr lang="es-ES" altLang="es-PE" sz="1800" b="1" dirty="0"/>
              <a:t>sísmicos, por un monto total de S/. 4.2 millones. Está pendiente la entrega de 362 bonos adicionales</a:t>
            </a:r>
            <a:r>
              <a:rPr lang="es-ES" altLang="es-PE" sz="1800" b="1" dirty="0" smtClean="0"/>
              <a:t>.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s-ES" altLang="es-PE" sz="1800" b="1" dirty="0" smtClean="0"/>
              <a:t>Se tiene programado el desembolso de 2,000 Bonos el presente año.</a:t>
            </a:r>
            <a:endParaRPr lang="es-PE" altLang="es-PE" sz="1800" b="1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uadroTexto 1"/>
          <p:cNvSpPr txBox="1">
            <a:spLocks noChangeArrowheads="1"/>
          </p:cNvSpPr>
          <p:nvPr/>
        </p:nvSpPr>
        <p:spPr bwMode="auto">
          <a:xfrm>
            <a:off x="254000" y="1708150"/>
            <a:ext cx="431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NUEVA CIUDAD DE OLMOS</a:t>
            </a:r>
          </a:p>
        </p:txBody>
      </p:sp>
      <p:pic>
        <p:nvPicPr>
          <p:cNvPr id="30723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r="15233"/>
          <a:stretch>
            <a:fillRect/>
          </a:stretch>
        </p:blipFill>
        <p:spPr bwMode="auto">
          <a:xfrm>
            <a:off x="511175" y="2090738"/>
            <a:ext cx="378936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CuadroTexto 11"/>
          <p:cNvSpPr txBox="1">
            <a:spLocks noChangeArrowheads="1"/>
          </p:cNvSpPr>
          <p:nvPr/>
        </p:nvSpPr>
        <p:spPr bwMode="auto">
          <a:xfrm>
            <a:off x="984250" y="5029200"/>
            <a:ext cx="1798638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228600" indent="-228600">
              <a:spcBef>
                <a:spcPct val="0"/>
              </a:spcBef>
              <a:buFontTx/>
              <a:buAutoNum type="arabicPlain" startAt="111"/>
              <a:defRPr/>
            </a:pPr>
            <a:r>
              <a:rPr lang="es-ES" altLang="es-PE" sz="1200" dirty="0" smtClean="0"/>
              <a:t> </a:t>
            </a:r>
            <a:r>
              <a:rPr lang="en-US" altLang="es-PE" sz="1200" dirty="0" smtClean="0"/>
              <a:t>000 </a:t>
            </a:r>
            <a:r>
              <a:rPr lang="en-US" altLang="es-PE" sz="1200" dirty="0" err="1" smtClean="0"/>
              <a:t>beneficiarios</a:t>
            </a:r>
            <a:endParaRPr lang="en-US" altLang="es-PE" sz="1200" dirty="0" smtClean="0"/>
          </a:p>
          <a:p>
            <a:pPr marL="228600" indent="-228600">
              <a:spcBef>
                <a:spcPct val="0"/>
              </a:spcBef>
              <a:buFontTx/>
              <a:buAutoNum type="arabicPlain" startAt="111"/>
              <a:defRPr/>
            </a:pPr>
            <a:endParaRPr lang="es-ES" altLang="es-PE" sz="1200" dirty="0" smtClean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s-ES" altLang="es-PE" sz="1200" dirty="0" smtClean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s-ES" altLang="es-PE" sz="1200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ES" altLang="es-PE" sz="1200" dirty="0" smtClean="0"/>
              <a:t>22 800  </a:t>
            </a:r>
            <a:r>
              <a:rPr lang="en-US" altLang="es-PE" sz="1200" dirty="0" smtClean="0"/>
              <a:t> </a:t>
            </a:r>
            <a:r>
              <a:rPr lang="en-US" altLang="es-PE" sz="1200" dirty="0" err="1" smtClean="0"/>
              <a:t>viviendas</a:t>
            </a:r>
            <a:endParaRPr lang="en-US" altLang="es-PE" sz="1200" dirty="0" smtClean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s-PE" sz="1200" b="1" dirty="0" err="1" smtClean="0"/>
              <a:t>Concurso</a:t>
            </a:r>
            <a:r>
              <a:rPr lang="en-US" altLang="es-PE" sz="1200" b="1" dirty="0" smtClean="0"/>
              <a:t> </a:t>
            </a:r>
            <a:r>
              <a:rPr lang="en-US" altLang="es-PE" sz="1200" b="1" dirty="0" err="1" smtClean="0"/>
              <a:t>Publico</a:t>
            </a:r>
            <a:r>
              <a:rPr lang="en-US" altLang="es-PE" sz="1200" b="1" dirty="0" smtClean="0"/>
              <a:t> de </a:t>
            </a:r>
            <a:r>
              <a:rPr lang="en-US" altLang="es-PE" sz="1200" b="1" dirty="0" err="1" smtClean="0"/>
              <a:t>Macrolotes</a:t>
            </a:r>
            <a:r>
              <a:rPr lang="en-US" altLang="es-PE" sz="1200" b="1" dirty="0" smtClean="0"/>
              <a:t> </a:t>
            </a:r>
            <a:r>
              <a:rPr lang="en-US" altLang="es-PE" sz="1200" b="1" dirty="0" err="1" smtClean="0"/>
              <a:t>habilitados</a:t>
            </a:r>
            <a:endParaRPr lang="en-US" altLang="es-PE" sz="12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s-PE" sz="1200" dirty="0" smtClean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s-ES" altLang="es-PE" sz="900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s-ES" altLang="es-PE" sz="900" dirty="0" smtClean="0"/>
          </a:p>
        </p:txBody>
      </p:sp>
      <p:sp>
        <p:nvSpPr>
          <p:cNvPr id="30725" name="CuadroTexto 2"/>
          <p:cNvSpPr txBox="1">
            <a:spLocks noChangeArrowheads="1"/>
          </p:cNvSpPr>
          <p:nvPr/>
        </p:nvSpPr>
        <p:spPr bwMode="auto">
          <a:xfrm>
            <a:off x="1671638" y="227013"/>
            <a:ext cx="5783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/>
              <a:t>GENERACIÓN DE SUELO URBANO</a:t>
            </a:r>
          </a:p>
        </p:txBody>
      </p:sp>
      <p:pic>
        <p:nvPicPr>
          <p:cNvPr id="30726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536575" y="4951413"/>
            <a:ext cx="109538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681038" y="4951413"/>
            <a:ext cx="109537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838200" y="4951413"/>
            <a:ext cx="111125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5546725"/>
            <a:ext cx="4556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20" descr="http://globalbullionsuppliers.com/images/hardcode/icons/large-grey/Icon-72-grey-coins.png"/>
          <p:cNvPicPr>
            <a:picLocks noChangeAspect="1" noChangeArrowheads="1"/>
          </p:cNvPicPr>
          <p:nvPr/>
        </p:nvPicPr>
        <p:blipFill>
          <a:blip r:embed="rId5">
            <a:lum brigh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5627688"/>
            <a:ext cx="431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CuadroTexto 11"/>
          <p:cNvSpPr txBox="1">
            <a:spLocks noChangeArrowheads="1"/>
          </p:cNvSpPr>
          <p:nvPr/>
        </p:nvSpPr>
        <p:spPr bwMode="auto">
          <a:xfrm>
            <a:off x="3160713" y="4738688"/>
            <a:ext cx="1416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8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PE" sz="120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PE" sz="1200"/>
              <a:t>730 has</a:t>
            </a:r>
          </a:p>
        </p:txBody>
      </p:sp>
      <p:pic>
        <p:nvPicPr>
          <p:cNvPr id="1028" name="Picture 4" descr="http://dowleycontractors.com/wp-content/uploads/icon-heavy-landscaping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2" r="29745"/>
          <a:stretch/>
        </p:blipFill>
        <p:spPr bwMode="auto">
          <a:xfrm>
            <a:off x="2573901" y="4907920"/>
            <a:ext cx="448611" cy="51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3" name="Marcador de número de diapos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  <p:pic>
        <p:nvPicPr>
          <p:cNvPr id="30734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14684" r="14241" b="22105"/>
          <a:stretch>
            <a:fillRect/>
          </a:stretch>
        </p:blipFill>
        <p:spPr bwMode="auto">
          <a:xfrm>
            <a:off x="4640263" y="2151063"/>
            <a:ext cx="4305300" cy="2581275"/>
          </a:xfrm>
          <a:prstGeom prst="rect">
            <a:avLst/>
          </a:prstGeom>
          <a:solidFill>
            <a:schemeClr val="bg1">
              <a:alpha val="5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CuadroTexto 1"/>
          <p:cNvSpPr txBox="1">
            <a:spLocks noChangeArrowheads="1"/>
          </p:cNvSpPr>
          <p:nvPr/>
        </p:nvSpPr>
        <p:spPr bwMode="auto">
          <a:xfrm>
            <a:off x="4586288" y="1747838"/>
            <a:ext cx="4318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“ALAMEDA DE ANCON”</a:t>
            </a:r>
          </a:p>
        </p:txBody>
      </p:sp>
      <p:sp>
        <p:nvSpPr>
          <p:cNvPr id="21" name="CuadroTexto 11"/>
          <p:cNvSpPr txBox="1">
            <a:spLocks noChangeArrowheads="1"/>
          </p:cNvSpPr>
          <p:nvPr/>
        </p:nvSpPr>
        <p:spPr bwMode="auto">
          <a:xfrm>
            <a:off x="6392863" y="4921250"/>
            <a:ext cx="17986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s-PE" sz="1200" dirty="0" smtClean="0"/>
              <a:t>55 500   </a:t>
            </a:r>
            <a:r>
              <a:rPr lang="en-US" altLang="es-PE" sz="1200" dirty="0" err="1" smtClean="0"/>
              <a:t>beneficiarios</a:t>
            </a:r>
            <a:endParaRPr lang="en-US" altLang="es-PE" sz="1200" dirty="0" smtClean="0"/>
          </a:p>
          <a:p>
            <a:pPr marL="228600" indent="-228600">
              <a:spcBef>
                <a:spcPct val="0"/>
              </a:spcBef>
              <a:buFontTx/>
              <a:buAutoNum type="arabicPlain" startAt="111"/>
              <a:defRPr/>
            </a:pPr>
            <a:endParaRPr lang="es-ES" altLang="es-PE" sz="1200" dirty="0" smtClean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s-PE" altLang="es-PE" sz="1200" dirty="0" smtClean="0"/>
              <a:t>11 100   </a:t>
            </a:r>
            <a:r>
              <a:rPr lang="en-US" altLang="es-PE" sz="1200" dirty="0" err="1" smtClean="0"/>
              <a:t>viviendas</a:t>
            </a:r>
            <a:endParaRPr lang="en-US" altLang="es-PE" sz="1200" dirty="0" smtClean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s-ES" altLang="es-PE" sz="900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es-ES" altLang="es-PE" sz="900" dirty="0" smtClean="0"/>
          </a:p>
        </p:txBody>
      </p:sp>
      <p:pic>
        <p:nvPicPr>
          <p:cNvPr id="30737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5842000" y="4927600"/>
            <a:ext cx="10953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5984875" y="4927600"/>
            <a:ext cx="1111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4" descr="http://www.hemofilia.org.mx/images/Pers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0" t="39323" r="19376" b="18800"/>
          <a:stretch>
            <a:fillRect/>
          </a:stretch>
        </p:blipFill>
        <p:spPr bwMode="auto">
          <a:xfrm>
            <a:off x="6143625" y="4927600"/>
            <a:ext cx="109538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Imagen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5237163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681038" y="868363"/>
            <a:ext cx="7966075" cy="646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PE" sz="1800" b="1" dirty="0" smtClean="0"/>
              <a:t>Se ha urbanizado </a:t>
            </a:r>
            <a:r>
              <a:rPr lang="es-PE" sz="1800" b="1" dirty="0"/>
              <a:t>terrenos de propiedad del Estado con aptitud urbana para el desarrollo de proyectos de vivienda social y sus servicios complementarios</a:t>
            </a:r>
            <a:r>
              <a:rPr lang="es-PE" sz="1800" b="1" dirty="0" smtClean="0"/>
              <a:t>.</a:t>
            </a:r>
            <a:endParaRPr lang="es-PE" sz="1800" b="1" dirty="0"/>
          </a:p>
        </p:txBody>
      </p:sp>
      <p:sp>
        <p:nvSpPr>
          <p:cNvPr id="30742" name="Rectángulo 2"/>
          <p:cNvSpPr>
            <a:spLocks noChangeArrowheads="1"/>
          </p:cNvSpPr>
          <p:nvPr/>
        </p:nvSpPr>
        <p:spPr bwMode="auto">
          <a:xfrm>
            <a:off x="3121025" y="561340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PE" sz="12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PE" sz="1200" dirty="0"/>
              <a:t>US$ 235 millones</a:t>
            </a:r>
          </a:p>
        </p:txBody>
      </p:sp>
      <p:sp>
        <p:nvSpPr>
          <p:cNvPr id="30743" name="Oval 20"/>
          <p:cNvSpPr>
            <a:spLocks noChangeArrowheads="1"/>
          </p:cNvSpPr>
          <p:nvPr/>
        </p:nvSpPr>
        <p:spPr bwMode="gray">
          <a:xfrm>
            <a:off x="2405063" y="228600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pic>
        <p:nvPicPr>
          <p:cNvPr id="27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27" y="5769337"/>
            <a:ext cx="504000" cy="505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ángulo 2"/>
          <p:cNvSpPr>
            <a:spLocks noChangeArrowheads="1"/>
          </p:cNvSpPr>
          <p:nvPr/>
        </p:nvSpPr>
        <p:spPr bwMode="auto">
          <a:xfrm>
            <a:off x="5812279" y="5748226"/>
            <a:ext cx="27805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PE" sz="12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PE" sz="1200" dirty="0" smtClean="0"/>
              <a:t>Se firmó contrato el 25 setiembre 2015. </a:t>
            </a:r>
            <a:endParaRPr lang="es-ES" altLang="es-P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ángulo 38"/>
          <p:cNvSpPr/>
          <p:nvPr/>
        </p:nvSpPr>
        <p:spPr>
          <a:xfrm>
            <a:off x="360363" y="4365625"/>
            <a:ext cx="1995487" cy="122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31747" name="CuadroTexto 2"/>
          <p:cNvSpPr txBox="1">
            <a:spLocks noChangeArrowheads="1"/>
          </p:cNvSpPr>
          <p:nvPr/>
        </p:nvSpPr>
        <p:spPr bwMode="auto">
          <a:xfrm>
            <a:off x="1654175" y="227013"/>
            <a:ext cx="7789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ES_tradnl" altLang="es-ES" sz="2000" b="1"/>
              <a:t>PROGRAMA DE MEJORAMIENTO INTEGRAL DE BARRIOS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ES" altLang="es-ES" sz="2000" b="1"/>
          </a:p>
        </p:txBody>
      </p:sp>
      <p:sp>
        <p:nvSpPr>
          <p:cNvPr id="31748" name="CuadroTexto 19"/>
          <p:cNvSpPr txBox="1">
            <a:spLocks noChangeArrowheads="1"/>
          </p:cNvSpPr>
          <p:nvPr/>
        </p:nvSpPr>
        <p:spPr bwMode="auto">
          <a:xfrm>
            <a:off x="268288" y="1778000"/>
            <a:ext cx="8578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200" b="1"/>
              <a:t>PROGRAMA MEJORAMIENTO INTEGRAL DE BARRIOS, Agosto 2011 – Setiembre 2015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200"/>
              <a:t>(Nº de proyectos y millones $US)</a:t>
            </a:r>
          </a:p>
        </p:txBody>
      </p:sp>
      <p:sp>
        <p:nvSpPr>
          <p:cNvPr id="31749" name="Marcador de número de diapos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  <p:sp>
        <p:nvSpPr>
          <p:cNvPr id="31750" name="Rectangle 1"/>
          <p:cNvSpPr>
            <a:spLocks noChangeArrowheads="1"/>
          </p:cNvSpPr>
          <p:nvPr/>
        </p:nvSpPr>
        <p:spPr bwMode="auto">
          <a:xfrm>
            <a:off x="0" y="90488"/>
            <a:ext cx="0" cy="2762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endParaRPr lang="es-PE" altLang="es-ES" sz="1800">
              <a:latin typeface="Arial" panose="020B0604020202020204" pitchFamily="34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922338" y="6143625"/>
            <a:ext cx="6532562" cy="5349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</a:rPr>
              <a:t>Proyectos</a:t>
            </a:r>
            <a:r>
              <a:rPr lang="en-US" sz="1400" dirty="0">
                <a:solidFill>
                  <a:schemeClr val="tx1"/>
                </a:solidFill>
              </a:rPr>
              <a:t> que </a:t>
            </a:r>
            <a:r>
              <a:rPr lang="en-US" sz="1400" dirty="0" err="1">
                <a:solidFill>
                  <a:schemeClr val="tx1"/>
                </a:solidFill>
              </a:rPr>
              <a:t>benefician</a:t>
            </a:r>
            <a:r>
              <a:rPr lang="en-US" sz="1400" dirty="0">
                <a:solidFill>
                  <a:schemeClr val="tx1"/>
                </a:solidFill>
              </a:rPr>
              <a:t> a la </a:t>
            </a:r>
            <a:r>
              <a:rPr lang="en-US" sz="1400" dirty="0" err="1">
                <a:solidFill>
                  <a:schemeClr val="tx1"/>
                </a:solidFill>
              </a:rPr>
              <a:t>población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urbana</a:t>
            </a:r>
            <a:r>
              <a:rPr lang="en-US" sz="1400" dirty="0">
                <a:solidFill>
                  <a:schemeClr val="tx1"/>
                </a:solidFill>
              </a:rPr>
              <a:t> que </a:t>
            </a:r>
            <a:r>
              <a:rPr lang="en-US" sz="1400" dirty="0" err="1">
                <a:solidFill>
                  <a:schemeClr val="tx1"/>
                </a:solidFill>
              </a:rPr>
              <a:t>viven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distritos</a:t>
            </a:r>
            <a:r>
              <a:rPr lang="en-US" sz="1400" dirty="0">
                <a:solidFill>
                  <a:schemeClr val="tx1"/>
                </a:solidFill>
              </a:rPr>
              <a:t> con 2, 000 </a:t>
            </a:r>
            <a:r>
              <a:rPr lang="en-US" sz="1400" dirty="0" err="1">
                <a:solidFill>
                  <a:schemeClr val="tx1"/>
                </a:solidFill>
              </a:rPr>
              <a:t>habitantes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1752" name="2 Imagen" descr="C:\Users\fochoa\AppData\Local\Temp\Rar$DIa0.534\IMG-20140114-00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r="16927"/>
          <a:stretch>
            <a:fillRect/>
          </a:stretch>
        </p:blipFill>
        <p:spPr bwMode="auto">
          <a:xfrm>
            <a:off x="2122488" y="4184650"/>
            <a:ext cx="235585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17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r="2730"/>
          <a:stretch>
            <a:fillRect/>
          </a:stretch>
        </p:blipFill>
        <p:spPr bwMode="auto">
          <a:xfrm>
            <a:off x="4641850" y="2478088"/>
            <a:ext cx="23129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4" descr="http://www.muniate.gob.pe/ate/img/fotoObra/foto29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" b="9377"/>
          <a:stretch>
            <a:fillRect/>
          </a:stretch>
        </p:blipFill>
        <p:spPr bwMode="auto">
          <a:xfrm>
            <a:off x="2122488" y="2401888"/>
            <a:ext cx="23558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8720" r="1657"/>
          <a:stretch>
            <a:fillRect/>
          </a:stretch>
        </p:blipFill>
        <p:spPr bwMode="auto">
          <a:xfrm>
            <a:off x="4686300" y="4184650"/>
            <a:ext cx="2312988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6" name="CuadroTexto 11"/>
          <p:cNvSpPr txBox="1">
            <a:spLocks noChangeArrowheads="1"/>
          </p:cNvSpPr>
          <p:nvPr/>
        </p:nvSpPr>
        <p:spPr bwMode="auto">
          <a:xfrm>
            <a:off x="222250" y="2433638"/>
            <a:ext cx="19129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PE" sz="1000" b="1"/>
              <a:t>Pistas y Veredas</a:t>
            </a:r>
          </a:p>
        </p:txBody>
      </p:sp>
      <p:pic>
        <p:nvPicPr>
          <p:cNvPr id="31757" name="Imagen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844800"/>
            <a:ext cx="668337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CuadroTexto 11"/>
          <p:cNvSpPr txBox="1">
            <a:spLocks noChangeArrowheads="1"/>
          </p:cNvSpPr>
          <p:nvPr/>
        </p:nvSpPr>
        <p:spPr bwMode="auto">
          <a:xfrm>
            <a:off x="863600" y="2835275"/>
            <a:ext cx="12255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200" dirty="0"/>
              <a:t>1, </a:t>
            </a:r>
            <a:r>
              <a:rPr lang="es-ES" altLang="es-PE" sz="1200" dirty="0" smtClean="0"/>
              <a:t>167 </a:t>
            </a:r>
            <a:r>
              <a:rPr lang="es-ES" altLang="es-PE" sz="1200" dirty="0"/>
              <a:t>proyectos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PE" sz="12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PE" sz="1200" dirty="0"/>
              <a:t>S/. 2 </a:t>
            </a:r>
            <a:r>
              <a:rPr lang="es-ES" altLang="es-PE" sz="1200" dirty="0" smtClean="0"/>
              <a:t>444 </a:t>
            </a:r>
            <a:r>
              <a:rPr lang="es-ES" altLang="es-PE" sz="1200" dirty="0"/>
              <a:t>MM</a:t>
            </a:r>
          </a:p>
        </p:txBody>
      </p:sp>
      <p:sp>
        <p:nvSpPr>
          <p:cNvPr id="31759" name="CuadroTexto 13"/>
          <p:cNvSpPr txBox="1">
            <a:spLocks noChangeArrowheads="1"/>
          </p:cNvSpPr>
          <p:nvPr/>
        </p:nvSpPr>
        <p:spPr bwMode="auto">
          <a:xfrm>
            <a:off x="242888" y="4405313"/>
            <a:ext cx="20478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PE" sz="1000" b="1"/>
              <a:t>Losas Recreacionales</a:t>
            </a:r>
          </a:p>
        </p:txBody>
      </p:sp>
      <p:pic>
        <p:nvPicPr>
          <p:cNvPr id="44" name="Picture 8" descr="https://d30y9cdsu7xlg0.cloudfront.net/png/25048-200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98" y="4791247"/>
            <a:ext cx="687033" cy="68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1" name="CuadroTexto 11"/>
          <p:cNvSpPr txBox="1">
            <a:spLocks noChangeArrowheads="1"/>
          </p:cNvSpPr>
          <p:nvPr/>
        </p:nvSpPr>
        <p:spPr bwMode="auto">
          <a:xfrm>
            <a:off x="965200" y="4832350"/>
            <a:ext cx="157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200" dirty="0" smtClean="0"/>
              <a:t>187 </a:t>
            </a:r>
            <a:r>
              <a:rPr lang="es-ES" altLang="es-PE" sz="1200" dirty="0"/>
              <a:t>proyectos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PE" sz="12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PE" sz="1200" dirty="0"/>
              <a:t>S/. </a:t>
            </a:r>
            <a:r>
              <a:rPr lang="es-ES" altLang="es-PE" sz="1200" dirty="0" smtClean="0"/>
              <a:t>71.3 </a:t>
            </a:r>
            <a:r>
              <a:rPr lang="es-ES" altLang="es-PE" sz="1200" dirty="0"/>
              <a:t>MM</a:t>
            </a:r>
          </a:p>
        </p:txBody>
      </p:sp>
      <p:sp>
        <p:nvSpPr>
          <p:cNvPr id="31762" name="CuadroTexto 15"/>
          <p:cNvSpPr txBox="1">
            <a:spLocks noChangeArrowheads="1"/>
          </p:cNvSpPr>
          <p:nvPr/>
        </p:nvSpPr>
        <p:spPr bwMode="auto">
          <a:xfrm>
            <a:off x="6913563" y="2433638"/>
            <a:ext cx="2159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PE" sz="1000" b="1"/>
              <a:t>Centros Comunales Comerciales</a:t>
            </a:r>
          </a:p>
        </p:txBody>
      </p:sp>
      <p:pic>
        <p:nvPicPr>
          <p:cNvPr id="31763" name="Imagen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2767013"/>
            <a:ext cx="7445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4" name="CuadroTexto 11"/>
          <p:cNvSpPr txBox="1">
            <a:spLocks noChangeArrowheads="1"/>
          </p:cNvSpPr>
          <p:nvPr/>
        </p:nvSpPr>
        <p:spPr bwMode="auto">
          <a:xfrm>
            <a:off x="7900988" y="2844800"/>
            <a:ext cx="1187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200"/>
              <a:t>137 proyectos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PE" sz="120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PE" sz="1200"/>
              <a:t>S/. 49.5 MM</a:t>
            </a:r>
          </a:p>
        </p:txBody>
      </p:sp>
      <p:sp>
        <p:nvSpPr>
          <p:cNvPr id="31765" name="CuadroTexto 16"/>
          <p:cNvSpPr txBox="1">
            <a:spLocks noChangeArrowheads="1"/>
          </p:cNvSpPr>
          <p:nvPr/>
        </p:nvSpPr>
        <p:spPr bwMode="auto">
          <a:xfrm>
            <a:off x="7099300" y="4241800"/>
            <a:ext cx="19891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PE" sz="1000" b="1"/>
              <a:t>Puentes</a:t>
            </a:r>
          </a:p>
        </p:txBody>
      </p:sp>
      <p:pic>
        <p:nvPicPr>
          <p:cNvPr id="50" name="Picture 6" descr="http://cdn.flaticon.com/png/256/20743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63" y="4706237"/>
            <a:ext cx="559818" cy="55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7" name="CuadroTexto 11"/>
          <p:cNvSpPr txBox="1">
            <a:spLocks noChangeArrowheads="1"/>
          </p:cNvSpPr>
          <p:nvPr/>
        </p:nvSpPr>
        <p:spPr bwMode="auto">
          <a:xfrm>
            <a:off x="7848600" y="4683125"/>
            <a:ext cx="1069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1200" dirty="0" smtClean="0"/>
              <a:t>16  </a:t>
            </a:r>
            <a:r>
              <a:rPr lang="es-ES" altLang="es-PE" sz="1200" dirty="0"/>
              <a:t>proyectos</a:t>
            </a:r>
          </a:p>
          <a:p>
            <a:pPr>
              <a:spcBef>
                <a:spcPct val="0"/>
              </a:spcBef>
              <a:buFontTx/>
              <a:buNone/>
            </a:pPr>
            <a:endParaRPr lang="es-ES" altLang="es-PE" sz="1200" dirty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PE" sz="1200" dirty="0"/>
              <a:t>S</a:t>
            </a:r>
            <a:r>
              <a:rPr lang="es-ES" altLang="es-PE" sz="1200" dirty="0" smtClean="0"/>
              <a:t>/. 58.4 </a:t>
            </a:r>
            <a:r>
              <a:rPr lang="es-ES" altLang="es-PE" sz="1200" dirty="0"/>
              <a:t>MM</a:t>
            </a:r>
          </a:p>
        </p:txBody>
      </p:sp>
      <p:sp>
        <p:nvSpPr>
          <p:cNvPr id="31768" name="Rectángulo 1"/>
          <p:cNvSpPr>
            <a:spLocks noChangeArrowheads="1"/>
          </p:cNvSpPr>
          <p:nvPr/>
        </p:nvSpPr>
        <p:spPr bwMode="auto">
          <a:xfrm>
            <a:off x="530225" y="885825"/>
            <a:ext cx="8316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800" b="1" dirty="0">
                <a:solidFill>
                  <a:srgbClr val="000000"/>
                </a:solidFill>
              </a:rPr>
              <a:t>En este gobierno, se ha transferido S</a:t>
            </a:r>
            <a:r>
              <a:rPr lang="es-ES" altLang="es-ES" sz="1800" b="1" dirty="0" smtClean="0">
                <a:solidFill>
                  <a:srgbClr val="000000"/>
                </a:solidFill>
              </a:rPr>
              <a:t>/. 2,613.7 </a:t>
            </a:r>
            <a:r>
              <a:rPr lang="es-ES" altLang="es-ES" sz="1800" b="1" dirty="0">
                <a:solidFill>
                  <a:srgbClr val="000000"/>
                </a:solidFill>
              </a:rPr>
              <a:t>MM a los gobiernos locales para ejecutar </a:t>
            </a:r>
            <a:r>
              <a:rPr lang="es-ES" altLang="es-ES" sz="1800" b="1" dirty="0" smtClean="0">
                <a:solidFill>
                  <a:srgbClr val="000000"/>
                </a:solidFill>
              </a:rPr>
              <a:t>1,507 </a:t>
            </a:r>
            <a:r>
              <a:rPr lang="es-ES" altLang="es-ES" sz="1800" b="1" dirty="0">
                <a:solidFill>
                  <a:srgbClr val="000000"/>
                </a:solidFill>
              </a:rPr>
              <a:t>proyectos de pistas y veredas, puentes, polideportivos y mercados.</a:t>
            </a:r>
          </a:p>
        </p:txBody>
      </p:sp>
      <p:sp>
        <p:nvSpPr>
          <p:cNvPr id="31769" name="Oval 20"/>
          <p:cNvSpPr>
            <a:spLocks noChangeArrowheads="1"/>
          </p:cNvSpPr>
          <p:nvPr/>
        </p:nvSpPr>
        <p:spPr bwMode="gray">
          <a:xfrm>
            <a:off x="2193925" y="246063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uadroTexto 2"/>
          <p:cNvSpPr txBox="1">
            <a:spLocks noChangeArrowheads="1"/>
          </p:cNvSpPr>
          <p:nvPr/>
        </p:nvSpPr>
        <p:spPr bwMode="auto">
          <a:xfrm>
            <a:off x="1844675" y="231775"/>
            <a:ext cx="549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/>
              <a:t>Proyectos especiales</a:t>
            </a:r>
          </a:p>
        </p:txBody>
      </p:sp>
      <p:sp>
        <p:nvSpPr>
          <p:cNvPr id="32771" name="CuadroTexto 1"/>
          <p:cNvSpPr txBox="1">
            <a:spLocks noChangeArrowheads="1"/>
          </p:cNvSpPr>
          <p:nvPr/>
        </p:nvSpPr>
        <p:spPr bwMode="auto">
          <a:xfrm>
            <a:off x="254000" y="838200"/>
            <a:ext cx="431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TAMBOS</a:t>
            </a:r>
          </a:p>
        </p:txBody>
      </p:sp>
      <p:sp>
        <p:nvSpPr>
          <p:cNvPr id="32772" name="CuadroTexto 1"/>
          <p:cNvSpPr txBox="1">
            <a:spLocks noChangeArrowheads="1"/>
          </p:cNvSpPr>
          <p:nvPr/>
        </p:nvSpPr>
        <p:spPr bwMode="auto">
          <a:xfrm>
            <a:off x="4572000" y="838200"/>
            <a:ext cx="4318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NUEVA CIUDAD DE BELÉN</a:t>
            </a:r>
          </a:p>
        </p:txBody>
      </p:sp>
      <p:sp>
        <p:nvSpPr>
          <p:cNvPr id="32774" name="CuadroTexto 6"/>
          <p:cNvSpPr txBox="1">
            <a:spLocks noChangeArrowheads="1"/>
          </p:cNvSpPr>
          <p:nvPr/>
        </p:nvSpPr>
        <p:spPr bwMode="auto">
          <a:xfrm>
            <a:off x="273050" y="3829050"/>
            <a:ext cx="4330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TELEFERICO AGUSTINO Y LIMA NORTE</a:t>
            </a:r>
          </a:p>
        </p:txBody>
      </p:sp>
      <p:sp>
        <p:nvSpPr>
          <p:cNvPr id="32775" name="CuadroTexto 11"/>
          <p:cNvSpPr txBox="1">
            <a:spLocks noChangeArrowheads="1"/>
          </p:cNvSpPr>
          <p:nvPr/>
        </p:nvSpPr>
        <p:spPr bwMode="auto">
          <a:xfrm>
            <a:off x="5724525" y="3403600"/>
            <a:ext cx="19954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PE" sz="1200" b="1"/>
              <a:t>2,600 viviendas urbanas</a:t>
            </a:r>
          </a:p>
        </p:txBody>
      </p:sp>
      <p:pic>
        <p:nvPicPr>
          <p:cNvPr id="32776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1" r="36996" b="-2"/>
          <a:stretch>
            <a:fillRect/>
          </a:stretch>
        </p:blipFill>
        <p:spPr bwMode="auto">
          <a:xfrm>
            <a:off x="5156200" y="1084263"/>
            <a:ext cx="313213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 Image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300" y="4152900"/>
            <a:ext cx="2854325" cy="23161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CuadroTexto 6"/>
          <p:cNvSpPr txBox="1">
            <a:spLocks noChangeArrowheads="1"/>
          </p:cNvSpPr>
          <p:nvPr/>
        </p:nvSpPr>
        <p:spPr bwMode="auto">
          <a:xfrm>
            <a:off x="4567238" y="3830638"/>
            <a:ext cx="4330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 dirty="0"/>
              <a:t>CENTRO DE CONVENCIONES “27 DE ENERO”</a:t>
            </a:r>
          </a:p>
        </p:txBody>
      </p:sp>
      <p:pic>
        <p:nvPicPr>
          <p:cNvPr id="32779" name="Picture 2" descr="http://cde.3.elcomercio.pe/ima/0/0/8/6/2/862959/base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4157663"/>
            <a:ext cx="3836988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Marcador de número de diapositiva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  <p:sp>
        <p:nvSpPr>
          <p:cNvPr id="32781" name="CuadroTexto 11"/>
          <p:cNvSpPr txBox="1">
            <a:spLocks noChangeArrowheads="1"/>
          </p:cNvSpPr>
          <p:nvPr/>
        </p:nvSpPr>
        <p:spPr bwMode="auto">
          <a:xfrm>
            <a:off x="930275" y="3403600"/>
            <a:ext cx="3016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PE" sz="1200" b="1"/>
              <a:t>236 Tambos construidos en 16 regiones</a:t>
            </a:r>
          </a:p>
        </p:txBody>
      </p:sp>
      <p:pic>
        <p:nvPicPr>
          <p:cNvPr id="32782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1101725"/>
            <a:ext cx="30638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Oval 20"/>
          <p:cNvSpPr>
            <a:spLocks noChangeArrowheads="1"/>
          </p:cNvSpPr>
          <p:nvPr/>
        </p:nvSpPr>
        <p:spPr bwMode="gray">
          <a:xfrm>
            <a:off x="2193925" y="246063"/>
            <a:ext cx="323850" cy="323850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6" name="CuadroTexto 6"/>
          <p:cNvSpPr txBox="1">
            <a:spLocks noChangeArrowheads="1"/>
          </p:cNvSpPr>
          <p:nvPr/>
        </p:nvSpPr>
        <p:spPr bwMode="auto">
          <a:xfrm>
            <a:off x="5736118" y="4299436"/>
            <a:ext cx="159933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 dirty="0" smtClean="0">
                <a:solidFill>
                  <a:srgbClr val="FF0000"/>
                </a:solidFill>
              </a:rPr>
              <a:t>INAUGURADO</a:t>
            </a:r>
            <a:endParaRPr lang="es-PE" altLang="es-PE" sz="1200" b="1" dirty="0">
              <a:solidFill>
                <a:srgbClr val="FF0000"/>
              </a:solidFill>
            </a:endParaRPr>
          </a:p>
        </p:txBody>
      </p:sp>
      <p:sp>
        <p:nvSpPr>
          <p:cNvPr id="17" name="CuadroTexto 11"/>
          <p:cNvSpPr txBox="1">
            <a:spLocks noChangeArrowheads="1"/>
          </p:cNvSpPr>
          <p:nvPr/>
        </p:nvSpPr>
        <p:spPr bwMode="auto">
          <a:xfrm>
            <a:off x="685799" y="6469063"/>
            <a:ext cx="35602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PE" sz="1200" b="1" dirty="0" smtClean="0"/>
              <a:t>En convocatoria: </a:t>
            </a:r>
            <a:r>
              <a:rPr lang="es-ES" altLang="es-PE" sz="1200" dirty="0" smtClean="0"/>
              <a:t>Firma contrato 26 noviembre 2015</a:t>
            </a:r>
            <a:endParaRPr lang="es-ES" altLang="es-P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/>
          <a:stretch>
            <a:fillRect/>
          </a:stretch>
        </p:blipFill>
        <p:spPr bwMode="auto">
          <a:xfrm>
            <a:off x="0" y="0"/>
            <a:ext cx="934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CuadroTexto 1"/>
          <p:cNvSpPr txBox="1">
            <a:spLocks/>
          </p:cNvSpPr>
          <p:nvPr/>
        </p:nvSpPr>
        <p:spPr bwMode="auto">
          <a:xfrm>
            <a:off x="0" y="5127625"/>
            <a:ext cx="7805738" cy="784225"/>
          </a:xfrm>
          <a:prstGeom prst="rect">
            <a:avLst/>
          </a:prstGeom>
          <a:solidFill>
            <a:srgbClr val="0017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 sz="3600">
                <a:solidFill>
                  <a:schemeClr val="bg1"/>
                </a:solidFill>
              </a:rPr>
              <a:t>   3. PROYECTOS EN AGENDA</a:t>
            </a:r>
          </a:p>
        </p:txBody>
      </p:sp>
      <p:sp>
        <p:nvSpPr>
          <p:cNvPr id="33796" name="CuadroTexto 3"/>
          <p:cNvSpPr txBox="1">
            <a:spLocks noChangeArrowheads="1"/>
          </p:cNvSpPr>
          <p:nvPr/>
        </p:nvSpPr>
        <p:spPr bwMode="auto">
          <a:xfrm>
            <a:off x="2828925" y="23796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PE" altLang="es-PE" sz="1800"/>
          </a:p>
        </p:txBody>
      </p:sp>
      <p:sp>
        <p:nvSpPr>
          <p:cNvPr id="33797" name="Marcador de número de diapositiva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AC2745-0276-4AF3-8329-4CBED8ECE17A}" type="slidenum">
              <a:rPr lang="es-ES" altLang="es-ES" sz="8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s-ES" altLang="es-ES" sz="80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73"/>
          <a:stretch>
            <a:fillRect/>
          </a:stretch>
        </p:blipFill>
        <p:spPr bwMode="auto">
          <a:xfrm>
            <a:off x="0" y="-4763"/>
            <a:ext cx="3559175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467600" y="6294438"/>
            <a:ext cx="1333500" cy="465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4440238" y="1912938"/>
            <a:ext cx="37861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30734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35306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9878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44450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marL="241093" indent="-241093" eaLnBrk="1" hangingPunct="1">
              <a:spcBef>
                <a:spcPct val="0"/>
              </a:spcBef>
              <a:buSzTx/>
              <a:buFont typeface="+mj-lt"/>
              <a:buAutoNum type="arabicPeriod"/>
              <a:defRPr/>
            </a:pPr>
            <a:r>
              <a:rPr lang="en-US" altLang="es-PE" sz="1800" b="1" dirty="0" smtClean="0">
                <a:solidFill>
                  <a:schemeClr val="tx1"/>
                </a:solidFill>
                <a:latin typeface="+mn-lt"/>
                <a:ea typeface="ヒラギノ角ゴ ProN W3" charset="0"/>
                <a:cs typeface="Arial" panose="020B0604020202020204" pitchFamily="34" charset="0"/>
                <a:sym typeface="Arial" panose="020B0604020202020204" pitchFamily="34" charset="0"/>
              </a:rPr>
              <a:t>DIAGNÓSTICO DEL SECTOR VIVIENDA</a:t>
            </a:r>
            <a:endParaRPr lang="en-US" altLang="es-PE" sz="1800" b="1" dirty="0">
              <a:solidFill>
                <a:schemeClr val="tx1"/>
              </a:solidFill>
              <a:latin typeface="+mn-lt"/>
              <a:ea typeface="ヒラギノ角ゴ ProN W3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4440238" y="4186238"/>
            <a:ext cx="25527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30734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35306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9878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44450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s-PE" sz="1800" b="1" dirty="0" smtClean="0">
                <a:solidFill>
                  <a:schemeClr val="tx1"/>
                </a:solidFill>
                <a:latin typeface="+mn-lt"/>
                <a:ea typeface="ヒラギノ角ゴ ProN W3" charset="0"/>
                <a:cs typeface="Arial" panose="020B0604020202020204" pitchFamily="34" charset="0"/>
                <a:sym typeface="Arial" panose="020B0604020202020204" pitchFamily="34" charset="0"/>
              </a:rPr>
              <a:t>3. PROYECTOS EN AGENDA</a:t>
            </a:r>
            <a:endParaRPr lang="en-US" altLang="es-PE" sz="1800" b="1" dirty="0">
              <a:solidFill>
                <a:schemeClr val="tx1"/>
              </a:solidFill>
              <a:latin typeface="+mn-lt"/>
              <a:ea typeface="ヒラギノ角ゴ ProN W3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2"/>
          <p:cNvSpPr>
            <a:spLocks/>
          </p:cNvSpPr>
          <p:nvPr/>
        </p:nvSpPr>
        <p:spPr bwMode="auto">
          <a:xfrm>
            <a:off x="4440238" y="3049588"/>
            <a:ext cx="22685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MS PGothic" panose="020B0600070205080204" pitchFamily="34" charset="-128"/>
                <a:cs typeface="Gill Sans" charset="0"/>
                <a:sym typeface="Gill Sans" charset="0"/>
              </a:defRPr>
            </a:lvl1pPr>
            <a:lvl2pPr marL="12827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2pPr>
            <a:lvl3pPr marL="17272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3pPr>
            <a:lvl4pPr marL="21717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4pPr>
            <a:lvl5pPr marL="2616200" indent="-571500">
              <a:spcBef>
                <a:spcPts val="2400"/>
              </a:spcBef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5pPr>
            <a:lvl6pPr marL="30734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6pPr>
            <a:lvl7pPr marL="35306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7pPr>
            <a:lvl8pPr marL="39878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8pPr>
            <a:lvl9pPr marL="4445000" indent="-571500" defTabSz="584200" eaLnBrk="0" fontAlgn="base" hangingPunct="0">
              <a:spcBef>
                <a:spcPts val="2400"/>
              </a:spcBef>
              <a:spcAft>
                <a:spcPct val="0"/>
              </a:spcAft>
              <a:buSzPct val="171000"/>
              <a:buChar char="•"/>
              <a:defRPr sz="4200">
                <a:solidFill>
                  <a:srgbClr val="000000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  <a:defRPr/>
            </a:pPr>
            <a:r>
              <a:rPr lang="en-US" altLang="es-PE" sz="1800" b="1" dirty="0" smtClean="0">
                <a:solidFill>
                  <a:schemeClr val="tx1"/>
                </a:solidFill>
                <a:latin typeface="+mn-lt"/>
                <a:ea typeface="ヒラギノ角ゴ ProN W3" charset="0"/>
                <a:cs typeface="Arial" panose="020B0604020202020204" pitchFamily="34" charset="0"/>
                <a:sym typeface="Arial" panose="020B0604020202020204" pitchFamily="34" charset="0"/>
              </a:rPr>
              <a:t>2. LOGROS DEL SECTOR </a:t>
            </a:r>
            <a:endParaRPr lang="en-US" altLang="es-PE" sz="1800" b="1" dirty="0">
              <a:solidFill>
                <a:schemeClr val="tx1"/>
              </a:solidFill>
              <a:latin typeface="+mn-lt"/>
              <a:ea typeface="ヒラギノ角ゴ ProN W3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CuadroTexto 2"/>
          <p:cNvSpPr txBox="1">
            <a:spLocks noChangeArrowheads="1"/>
          </p:cNvSpPr>
          <p:nvPr/>
        </p:nvSpPr>
        <p:spPr bwMode="auto">
          <a:xfrm>
            <a:off x="1668463" y="252413"/>
            <a:ext cx="699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 dirty="0"/>
              <a:t>PROYECTOS EN </a:t>
            </a:r>
            <a:r>
              <a:rPr lang="es-PE" altLang="es-PE" sz="2000" b="1" dirty="0" smtClean="0"/>
              <a:t>CAMINO</a:t>
            </a:r>
            <a:endParaRPr lang="es-PE" altLang="es-PE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574675" y="1290638"/>
            <a:ext cx="6242584" cy="375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PE" sz="1600" dirty="0" smtClean="0">
                <a:solidFill>
                  <a:schemeClr val="tx1"/>
                </a:solidFill>
              </a:rPr>
              <a:t>      Decreto </a:t>
            </a:r>
            <a:r>
              <a:rPr lang="es-PE" sz="1600" dirty="0">
                <a:solidFill>
                  <a:schemeClr val="tx1"/>
                </a:solidFill>
              </a:rPr>
              <a:t>Legislativo N° 1225, modifica la Ley N° </a:t>
            </a:r>
            <a:r>
              <a:rPr lang="es-PE" sz="1600" dirty="0" smtClean="0">
                <a:solidFill>
                  <a:schemeClr val="tx1"/>
                </a:solidFill>
              </a:rPr>
              <a:t>29090</a:t>
            </a:r>
            <a:endParaRPr lang="es-PE" sz="1600" dirty="0">
              <a:solidFill>
                <a:schemeClr val="tx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458788" y="1174750"/>
            <a:ext cx="323850" cy="323850"/>
          </a:xfrm>
          <a:prstGeom prst="ellipse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/>
              <a:t>1</a:t>
            </a:r>
          </a:p>
        </p:txBody>
      </p:sp>
      <p:sp>
        <p:nvSpPr>
          <p:cNvPr id="35852" name="Rectángulo 7"/>
          <p:cNvSpPr>
            <a:spLocks noChangeArrowheads="1"/>
          </p:cNvSpPr>
          <p:nvPr/>
        </p:nvSpPr>
        <p:spPr bwMode="auto">
          <a:xfrm>
            <a:off x="519114" y="2157413"/>
            <a:ext cx="814228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defTabSz="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79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79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793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793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PE" altLang="es-PE" sz="1200" dirty="0" smtClean="0"/>
              <a:t>Viabiliza el ejercicio del Revisor Urbano, proponiendo el </a:t>
            </a:r>
            <a:r>
              <a:rPr lang="es-PE" altLang="es-PE" sz="1200" b="1" u="sng" dirty="0" smtClean="0"/>
              <a:t>Registro Nacional de Revisores Urbanos a cargo del Colegio de Arquitectos del Perú y del Colegio de Ingenieros del Perú</a:t>
            </a:r>
            <a:r>
              <a:rPr lang="es-PE" altLang="es-PE" sz="1200" dirty="0" smtClean="0"/>
              <a:t>, en lugar del registro de cada municipalidad provincial.</a:t>
            </a:r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 smtClean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PE" altLang="es-PE" sz="1200" dirty="0" smtClean="0"/>
              <a:t>	</a:t>
            </a:r>
            <a:r>
              <a:rPr lang="es-PE" altLang="es-PE" sz="1200" b="1" dirty="0" smtClean="0"/>
              <a:t>Ampliar las facultades de Revisor Urbano </a:t>
            </a:r>
            <a:r>
              <a:rPr lang="es-PE" altLang="es-PE" sz="1200" dirty="0" smtClean="0"/>
              <a:t>para revisar proyectos de habilitación urbana y de edificación de las </a:t>
            </a:r>
            <a:r>
              <a:rPr lang="es-PE" altLang="es-PE" sz="1200" b="1" dirty="0" smtClean="0"/>
              <a:t>Modalidades de Aprobación B y D</a:t>
            </a:r>
            <a:r>
              <a:rPr lang="es-PE" altLang="es-PE" sz="1200" dirty="0" smtClean="0"/>
              <a:t>, a parte de la Modalidad C.</a:t>
            </a:r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 smtClean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 smtClean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 smtClean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 smtClean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PE" altLang="es-PE" sz="1200" dirty="0" smtClean="0"/>
              <a:t>	En concordancia con el artículo 26 BIS del Decreto Ley Nº 25868, Ley de Organización y Funciones del INDECOPI, </a:t>
            </a:r>
            <a:r>
              <a:rPr lang="es-PE" altLang="es-PE" sz="1200" b="1" u="sng" dirty="0" smtClean="0"/>
              <a:t>el MVCS pueda proporcionar información a la Comisión de Eliminación de Barreras Burocráticas del INDECOPI</a:t>
            </a:r>
            <a:r>
              <a:rPr lang="es-PE" altLang="es-PE" sz="1200" dirty="0" smtClean="0"/>
              <a:t> cuando detecte que alguna </a:t>
            </a:r>
            <a:r>
              <a:rPr lang="es-PE" altLang="es-PE" sz="1200" b="1" u="sng" dirty="0" smtClean="0"/>
              <a:t>municipalidad incumpla los plazos, efectúe una inadecuada determinación de los derechos de tramitación de los procedimientos administrativos o exija requisitos adicionales a los establecidos en la Ley N°29090</a:t>
            </a:r>
            <a:r>
              <a:rPr lang="es-PE" altLang="es-PE" sz="1200" dirty="0" smtClean="0"/>
              <a:t>, a fin que dicha Comisión inicie de oficio los procedimientos respectivos contra la municipalidad infractora.</a:t>
            </a:r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 smtClean="0"/>
          </a:p>
          <a:p>
            <a:pPr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PE" altLang="es-PE" sz="1200" dirty="0" smtClean="0"/>
              <a:t>Se </a:t>
            </a:r>
            <a:r>
              <a:rPr lang="es-PE" altLang="es-PE" sz="1200" b="1" dirty="0" smtClean="0"/>
              <a:t>amplía el plazo de regularización </a:t>
            </a:r>
            <a:r>
              <a:rPr lang="es-PE" altLang="es-PE" sz="1200" dirty="0" smtClean="0"/>
              <a:t>de Habilitaciones Urbana y de Edificaciones ejecutadas con anterioridad a la vigencia de la Ley N°29090 en un </a:t>
            </a:r>
            <a:r>
              <a:rPr lang="es-PE" altLang="es-PE" sz="1200" b="1" dirty="0" smtClean="0"/>
              <a:t>plazo de dos (02) años </a:t>
            </a:r>
            <a:r>
              <a:rPr lang="es-PE" altLang="es-PE" sz="1200" dirty="0" smtClean="0"/>
              <a:t>contados a partir de entrada en vigencia de Decreto Legislativo</a:t>
            </a:r>
            <a:endParaRPr lang="es-PE" altLang="es-PE" sz="1200" dirty="0"/>
          </a:p>
        </p:txBody>
      </p:sp>
      <p:sp>
        <p:nvSpPr>
          <p:cNvPr id="17" name="Rectángulo 16"/>
          <p:cNvSpPr/>
          <p:nvPr/>
        </p:nvSpPr>
        <p:spPr>
          <a:xfrm>
            <a:off x="782638" y="3328037"/>
            <a:ext cx="72781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 smtClean="0"/>
              <a:t>El ejercicio del revisor urbano, a nivel nacional, traerá mayor dinamismo en la revisión y aprobación de proyectos de habilitación urbana y de edificación, acortando plazos pero sin descuidar la seguridad de las edificaciones.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1"/>
          <p:cNvSpPr txBox="1">
            <a:spLocks noChangeArrowheads="1"/>
          </p:cNvSpPr>
          <p:nvPr/>
        </p:nvSpPr>
        <p:spPr bwMode="auto">
          <a:xfrm>
            <a:off x="368300" y="5861050"/>
            <a:ext cx="23987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1000" b="1"/>
              <a:t>Fuente: Fondo Mi Vivienda</a:t>
            </a:r>
          </a:p>
        </p:txBody>
      </p:sp>
      <p:sp>
        <p:nvSpPr>
          <p:cNvPr id="35843" name="CuadroTexto 2"/>
          <p:cNvSpPr txBox="1">
            <a:spLocks noChangeArrowheads="1"/>
          </p:cNvSpPr>
          <p:nvPr/>
        </p:nvSpPr>
        <p:spPr bwMode="auto">
          <a:xfrm>
            <a:off x="1668463" y="252413"/>
            <a:ext cx="699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2000" b="1" dirty="0"/>
              <a:t>PROYECTOS EN </a:t>
            </a:r>
            <a:r>
              <a:rPr lang="es-PE" altLang="es-PE" sz="2000" b="1" dirty="0" smtClean="0"/>
              <a:t>CAMINO</a:t>
            </a:r>
            <a:endParaRPr lang="es-PE" altLang="es-PE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574675" y="1290638"/>
            <a:ext cx="8200036" cy="4657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71463" indent="-271463">
              <a:defRPr/>
            </a:pPr>
            <a:r>
              <a:rPr lang="es-PE" sz="1600" dirty="0">
                <a:solidFill>
                  <a:schemeClr val="tx1"/>
                </a:solidFill>
              </a:rPr>
              <a:t>      PROYECTO DE LEY DE CREACION DEL SISTEMA NACIONAL DE DESARROLLO URBANO SOSTENIBLE (</a:t>
            </a:r>
            <a:r>
              <a:rPr lang="es-PE" sz="1600" dirty="0" smtClean="0">
                <a:solidFill>
                  <a:schemeClr val="tx1"/>
                </a:solidFill>
              </a:rPr>
              <a:t>SINADUS)</a:t>
            </a:r>
            <a:endParaRPr lang="es-PE" sz="1600" dirty="0">
              <a:solidFill>
                <a:schemeClr val="tx1"/>
              </a:solidFill>
            </a:endParaRPr>
          </a:p>
        </p:txBody>
      </p:sp>
      <p:sp>
        <p:nvSpPr>
          <p:cNvPr id="8" name="Elipse 7"/>
          <p:cNvSpPr/>
          <p:nvPr/>
        </p:nvSpPr>
        <p:spPr>
          <a:xfrm>
            <a:off x="458788" y="1174750"/>
            <a:ext cx="323850" cy="323850"/>
          </a:xfrm>
          <a:prstGeom prst="ellipse">
            <a:avLst/>
          </a:prstGeom>
          <a:solidFill>
            <a:srgbClr val="00CCFF"/>
          </a:solidFill>
          <a:ln>
            <a:solidFill>
              <a:srgbClr val="00CC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600" b="1" dirty="0" smtClean="0"/>
              <a:t>2</a:t>
            </a:r>
            <a:endParaRPr lang="es-ES" sz="1600" b="1" dirty="0"/>
          </a:p>
        </p:txBody>
      </p:sp>
      <p:sp>
        <p:nvSpPr>
          <p:cNvPr id="35852" name="Rectángulo 7"/>
          <p:cNvSpPr>
            <a:spLocks noChangeArrowheads="1"/>
          </p:cNvSpPr>
          <p:nvPr/>
        </p:nvSpPr>
        <p:spPr bwMode="auto">
          <a:xfrm>
            <a:off x="519114" y="2157413"/>
            <a:ext cx="814228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7800" indent="-177800" defTabSz="1793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1793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1793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1793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1793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1793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PE" altLang="es-PE" sz="1200" dirty="0" smtClean="0"/>
              <a:t>	Tiene por finalidad crear un </a:t>
            </a:r>
            <a:r>
              <a:rPr lang="es-PE" altLang="es-PE" sz="1200" b="1" dirty="0" smtClean="0"/>
              <a:t>sistema funcional </a:t>
            </a:r>
            <a:r>
              <a:rPr lang="es-PE" altLang="es-PE" sz="1200" dirty="0" smtClean="0"/>
              <a:t>que permita la </a:t>
            </a:r>
            <a:r>
              <a:rPr lang="es-PE" altLang="es-PE" sz="1200" b="1" dirty="0" smtClean="0"/>
              <a:t>interacción y coordinación de las instituciones encargadas de planificar y dirigir el desarrollo urbano </a:t>
            </a:r>
            <a:r>
              <a:rPr lang="es-PE" altLang="es-PE" sz="1200" dirty="0" smtClean="0"/>
              <a:t>del país.</a:t>
            </a:r>
          </a:p>
          <a:p>
            <a:pPr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 smtClean="0"/>
          </a:p>
          <a:p>
            <a:pPr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PE" altLang="es-PE" sz="1200" dirty="0" smtClean="0"/>
              <a:t>	</a:t>
            </a:r>
            <a:r>
              <a:rPr lang="es-PE" altLang="es-PE" sz="1200" b="1" dirty="0" smtClean="0"/>
              <a:t>Marco normativo </a:t>
            </a:r>
            <a:r>
              <a:rPr lang="es-PE" altLang="es-PE" sz="1200" dirty="0" smtClean="0"/>
              <a:t>para la utilización de los mecanismos e instrumentos de intervención y actuación urbanística, con los fines de procurar un </a:t>
            </a:r>
            <a:r>
              <a:rPr lang="es-PE" altLang="es-PE" sz="1200" b="1" dirty="0" smtClean="0"/>
              <a:t>desarrollo urbano cohesionado a nivel nacional</a:t>
            </a:r>
            <a:r>
              <a:rPr lang="es-PE" altLang="es-PE" sz="1200" dirty="0" smtClean="0"/>
              <a:t>, teniendo en cuenta que se vienen haciendo uso de instrumentos urbanísticos innovadores, de manera aislada por algunos Gobiernos Locales a través de Ordenanzas Municipales, sin tener una ley específica o norma de mayor jerarquía sobre la materia, que las respalde. </a:t>
            </a:r>
          </a:p>
          <a:p>
            <a:pPr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 smtClean="0"/>
          </a:p>
          <a:p>
            <a:pPr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PE" altLang="es-PE" sz="1200" b="1" dirty="0" smtClean="0"/>
              <a:t>	Creación del Centro Estratégico Nacional de Desarrollo Urbano Sostenible - CENDUS</a:t>
            </a:r>
            <a:r>
              <a:rPr lang="es-PE" altLang="es-PE" sz="1200" dirty="0" smtClean="0"/>
              <a:t>, como un Organismo Técnico Especializado adscrito al Ministerio de Vivienda, Construcción y Saneamiento, con el fin de </a:t>
            </a:r>
            <a:r>
              <a:rPr lang="es-PE" altLang="es-PE" sz="1200" b="1" dirty="0" smtClean="0"/>
              <a:t>supervisar monitorear y ejecutar la implementación de las políticas públicas del Desarrollo Urbano Sostenible en el territorio nacional</a:t>
            </a:r>
            <a:r>
              <a:rPr lang="es-PE" altLang="es-PE" sz="1200" dirty="0" smtClean="0"/>
              <a:t>, constituyéndose en el organismo  técnico asesor en materia de planificación territorial y desarrollo urbano sostenible del país</a:t>
            </a:r>
          </a:p>
          <a:p>
            <a:pPr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endParaRPr lang="es-PE" altLang="es-PE" sz="1200" dirty="0"/>
          </a:p>
          <a:p>
            <a:pPr algn="just">
              <a:spcBef>
                <a:spcPct val="0"/>
              </a:spcBef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es-PE" altLang="es-PE" sz="1200" b="1" dirty="0" smtClean="0"/>
              <a:t>Respecto del sobresuelo</a:t>
            </a:r>
            <a:r>
              <a:rPr lang="es-PE" altLang="es-PE" sz="1200" dirty="0" smtClean="0"/>
              <a:t>, se ha incorporado la obligación de incluir en la zonificación de los planes de desarrollo urbano, la información correspondiente a las </a:t>
            </a:r>
            <a:r>
              <a:rPr lang="es-PE" altLang="es-PE" sz="1200" b="1" dirty="0" smtClean="0"/>
              <a:t>superficies limitadoras de obstáculos</a:t>
            </a:r>
            <a:r>
              <a:rPr lang="es-PE" altLang="es-PE" sz="1200" dirty="0" smtClean="0"/>
              <a:t>, dándoseles un plazo a las Municipalidades Provinciales para la adecuación progresiva de lo normado.</a:t>
            </a:r>
          </a:p>
        </p:txBody>
      </p:sp>
    </p:spTree>
    <p:extLst>
      <p:ext uri="{BB962C8B-B14F-4D97-AF65-F5344CB8AC3E}">
        <p14:creationId xmlns:p14="http://schemas.microsoft.com/office/powerpoint/2010/main" val="6396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9" t="-2448" r="5811" b="-394"/>
          <a:stretch>
            <a:fillRect/>
          </a:stretch>
        </p:blipFill>
        <p:spPr bwMode="auto">
          <a:xfrm>
            <a:off x="0" y="-204788"/>
            <a:ext cx="5337175" cy="716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46"/>
          <a:stretch>
            <a:fillRect/>
          </a:stretch>
        </p:blipFill>
        <p:spPr bwMode="auto">
          <a:xfrm>
            <a:off x="5734050" y="947738"/>
            <a:ext cx="2967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8" y="3043238"/>
            <a:ext cx="496093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11267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/>
          <a:stretch>
            <a:fillRect/>
          </a:stretch>
        </p:blipFill>
        <p:spPr>
          <a:xfrm>
            <a:off x="-15875" y="-144463"/>
            <a:ext cx="9159875" cy="7054851"/>
          </a:xfrm>
        </p:spPr>
      </p:pic>
      <p:sp>
        <p:nvSpPr>
          <p:cNvPr id="11268" name="AutoShape 2" descr="http://webmail.vivienda.gob.pe/service/home/~/portada.jpg?auth=co&amp;loc=es&amp;id=1775&amp;part=2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1800"/>
          </a:p>
        </p:txBody>
      </p:sp>
      <p:sp>
        <p:nvSpPr>
          <p:cNvPr id="11269" name="CuadroTexto 5"/>
          <p:cNvSpPr txBox="1">
            <a:spLocks noChangeArrowheads="1"/>
          </p:cNvSpPr>
          <p:nvPr/>
        </p:nvSpPr>
        <p:spPr bwMode="auto">
          <a:xfrm>
            <a:off x="0" y="846138"/>
            <a:ext cx="9144000" cy="755650"/>
          </a:xfrm>
          <a:prstGeom prst="rect">
            <a:avLst/>
          </a:prstGeom>
          <a:solidFill>
            <a:srgbClr val="0017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PE">
                <a:solidFill>
                  <a:schemeClr val="bg1"/>
                </a:solidFill>
              </a:rPr>
              <a:t>1. DIAGNÓSTICO DEL SECTOR VIVIENDA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uadroTexto 2"/>
          <p:cNvSpPr txBox="1">
            <a:spLocks noChangeArrowheads="1"/>
          </p:cNvSpPr>
          <p:nvPr/>
        </p:nvSpPr>
        <p:spPr bwMode="auto">
          <a:xfrm>
            <a:off x="820738" y="869950"/>
            <a:ext cx="7326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altLang="es-ES" sz="1800" b="1">
                <a:cs typeface="Arial" panose="020B0604020202020204" pitchFamily="34" charset="0"/>
              </a:rPr>
              <a:t>Al 2014, el déficit habitacional es de 1.2 millones de viviendas, 73% correspondientes al déficit cualitativo y 27% al déficit cuantitativo.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773738" y="2601913"/>
            <a:ext cx="1998662" cy="769937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tIns="91440" bIns="91440" anchor="ctr"/>
          <a:lstStyle>
            <a:defPPr>
              <a:defRPr lang="es-ES"/>
            </a:defPPr>
            <a:lvl1pPr algn="ctr">
              <a:defRPr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 sz="1050" dirty="0" smtClean="0"/>
              <a:t>Limitada planificación urbana</a:t>
            </a:r>
            <a:endParaRPr lang="es-ES" sz="1050" dirty="0"/>
          </a:p>
        </p:txBody>
      </p:sp>
      <p:sp>
        <p:nvSpPr>
          <p:cNvPr id="5" name="CuadroTexto 4"/>
          <p:cNvSpPr txBox="1"/>
          <p:nvPr/>
        </p:nvSpPr>
        <p:spPr>
          <a:xfrm>
            <a:off x="3513138" y="2601913"/>
            <a:ext cx="2028825" cy="769937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tIns="91440" bIns="91440" anchor="ctr"/>
          <a:lstStyle>
            <a:defPPr>
              <a:defRPr lang="es-ES"/>
            </a:defPPr>
            <a:lvl1pPr algn="ctr"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 sz="1050" dirty="0" smtClean="0"/>
              <a:t>Informalidad </a:t>
            </a:r>
            <a:endParaRPr lang="es-ES" sz="1050" dirty="0"/>
          </a:p>
        </p:txBody>
      </p:sp>
      <p:sp>
        <p:nvSpPr>
          <p:cNvPr id="6" name="CuadroTexto 5"/>
          <p:cNvSpPr txBox="1"/>
          <p:nvPr/>
        </p:nvSpPr>
        <p:spPr>
          <a:xfrm>
            <a:off x="1257300" y="2601913"/>
            <a:ext cx="2030413" cy="769937"/>
          </a:xfrm>
          <a:prstGeom prst="rect">
            <a:avLst/>
          </a:prstGeom>
          <a:solidFill>
            <a:srgbClr val="002060"/>
          </a:solidFill>
          <a:ln w="1905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tIns="91440" bIns="91440" anchor="ctr"/>
          <a:lstStyle>
            <a:defPPr>
              <a:defRPr lang="es-ES"/>
            </a:defPPr>
            <a:lvl1pPr algn="ctr">
              <a:defRPr sz="1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 sz="1050" dirty="0" smtClean="0"/>
              <a:t>Limitada demanda de vivienda propia o de mejora por la población de bajos recursos </a:t>
            </a:r>
            <a:endParaRPr lang="es-ES" sz="105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529013" y="3529013"/>
            <a:ext cx="1998662" cy="777875"/>
          </a:xfrm>
          <a:prstGeom prst="rect">
            <a:avLst/>
          </a:prstGeom>
          <a:noFill/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tIns="91440" bIns="91440" anchor="ctr"/>
          <a:lstStyle>
            <a:defPPr>
              <a:defRPr lang="es-ES"/>
            </a:defPPr>
            <a:lvl1pPr algn="ctr">
              <a:defRPr sz="105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s-ES" altLang="es-ES" sz="1200" dirty="0" smtClean="0">
                <a:latin typeface="+mn-lt"/>
              </a:rPr>
              <a:t>Informalidad en la propiedad de los predios</a:t>
            </a:r>
            <a:endParaRPr lang="es-ES" altLang="es-ES" sz="1200" dirty="0">
              <a:latin typeface="+mn-lt"/>
            </a:endParaRPr>
          </a:p>
        </p:txBody>
      </p:sp>
      <p:sp>
        <p:nvSpPr>
          <p:cNvPr id="17417" name="AutoShape 15"/>
          <p:cNvSpPr>
            <a:spLocks noChangeArrowheads="1"/>
          </p:cNvSpPr>
          <p:nvPr/>
        </p:nvSpPr>
        <p:spPr bwMode="auto">
          <a:xfrm>
            <a:off x="5775325" y="3527425"/>
            <a:ext cx="1995488" cy="782638"/>
          </a:xfrm>
          <a:prstGeom prst="rect">
            <a:avLst/>
          </a:prstGeom>
          <a:noFill/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defRPr/>
            </a:pPr>
            <a:r>
              <a:rPr lang="en-US" altLang="es-ES" sz="1200" dirty="0" err="1">
                <a:latin typeface="+mn-lt"/>
                <a:cs typeface="Arial" pitchFamily="34" charset="0"/>
              </a:rPr>
              <a:t>Crecimiento</a:t>
            </a:r>
            <a:r>
              <a:rPr lang="en-US" altLang="es-ES" sz="1200" dirty="0">
                <a:latin typeface="+mn-lt"/>
                <a:cs typeface="Arial" pitchFamily="34" charset="0"/>
              </a:rPr>
              <a:t> sin </a:t>
            </a:r>
            <a:r>
              <a:rPr lang="en-US" altLang="es-ES" sz="1200" dirty="0" err="1">
                <a:latin typeface="+mn-lt"/>
                <a:cs typeface="Arial" pitchFamily="34" charset="0"/>
              </a:rPr>
              <a:t>planificación</a:t>
            </a:r>
            <a:endParaRPr lang="en-US" altLang="es-ES" sz="1200" dirty="0"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en-US" altLang="es-ES" sz="1200" dirty="0">
                <a:latin typeface="+mn-lt"/>
                <a:cs typeface="Arial" pitchFamily="34" charset="0"/>
              </a:rPr>
              <a:t> </a:t>
            </a:r>
            <a:r>
              <a:rPr lang="en-US" altLang="es-ES" sz="1200" dirty="0" err="1">
                <a:latin typeface="+mn-lt"/>
                <a:cs typeface="Arial" pitchFamily="34" charset="0"/>
              </a:rPr>
              <a:t>urbana</a:t>
            </a:r>
            <a:endParaRPr lang="en-US" altLang="es-ES" sz="1200" dirty="0">
              <a:latin typeface="+mn-lt"/>
              <a:cs typeface="Arial" pitchFamily="34" charset="0"/>
            </a:endParaRP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auto">
          <a:xfrm>
            <a:off x="5775325" y="4403725"/>
            <a:ext cx="1995488" cy="782638"/>
          </a:xfrm>
          <a:prstGeom prst="rect">
            <a:avLst/>
          </a:prstGeom>
          <a:noFill/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defRPr/>
            </a:pPr>
            <a:r>
              <a:rPr lang="es-ES" altLang="es-ES" sz="1200" dirty="0">
                <a:latin typeface="+mn-lt"/>
                <a:cs typeface="Arial" pitchFamily="34" charset="0"/>
              </a:rPr>
              <a:t>Limitada o nula oferta de suelo urbano</a:t>
            </a:r>
          </a:p>
        </p:txBody>
      </p:sp>
      <p:sp>
        <p:nvSpPr>
          <p:cNvPr id="12297" name="Oval 20"/>
          <p:cNvSpPr>
            <a:spLocks noChangeArrowheads="1"/>
          </p:cNvSpPr>
          <p:nvPr/>
        </p:nvSpPr>
        <p:spPr bwMode="gray">
          <a:xfrm>
            <a:off x="5675313" y="2474913"/>
            <a:ext cx="282575" cy="268287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12298" name="Oval 21"/>
          <p:cNvSpPr>
            <a:spLocks noChangeArrowheads="1"/>
          </p:cNvSpPr>
          <p:nvPr/>
        </p:nvSpPr>
        <p:spPr bwMode="gray">
          <a:xfrm>
            <a:off x="3430588" y="2474913"/>
            <a:ext cx="282575" cy="268287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12299" name="Oval 23"/>
          <p:cNvSpPr>
            <a:spLocks noChangeArrowheads="1"/>
          </p:cNvSpPr>
          <p:nvPr/>
        </p:nvSpPr>
        <p:spPr bwMode="gray">
          <a:xfrm>
            <a:off x="1182688" y="2474913"/>
            <a:ext cx="282575" cy="268287"/>
          </a:xfrm>
          <a:prstGeom prst="ellipse">
            <a:avLst/>
          </a:prstGeom>
          <a:solidFill>
            <a:srgbClr val="4CC6F3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7" name="AutoShape 18"/>
          <p:cNvSpPr>
            <a:spLocks noChangeArrowheads="1"/>
          </p:cNvSpPr>
          <p:nvPr/>
        </p:nvSpPr>
        <p:spPr bwMode="auto">
          <a:xfrm>
            <a:off x="1274763" y="3527425"/>
            <a:ext cx="1995487" cy="781050"/>
          </a:xfrm>
          <a:prstGeom prst="rect">
            <a:avLst/>
          </a:prstGeom>
          <a:noFill/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defRPr/>
            </a:pPr>
            <a:r>
              <a:rPr lang="es-ES" altLang="es-ES" sz="1200" dirty="0"/>
              <a:t>Dificultad de acceso al sistema financiero</a:t>
            </a:r>
          </a:p>
        </p:txBody>
      </p:sp>
      <p:sp>
        <p:nvSpPr>
          <p:cNvPr id="29" name="AutoShape 18"/>
          <p:cNvSpPr>
            <a:spLocks noChangeArrowheads="1"/>
          </p:cNvSpPr>
          <p:nvPr/>
        </p:nvSpPr>
        <p:spPr bwMode="auto">
          <a:xfrm>
            <a:off x="1274763" y="4405313"/>
            <a:ext cx="1995487" cy="781050"/>
          </a:xfrm>
          <a:prstGeom prst="rect">
            <a:avLst/>
          </a:prstGeom>
          <a:noFill/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defRPr/>
            </a:pPr>
            <a:r>
              <a:rPr lang="es-ES" altLang="es-ES" sz="1200" dirty="0"/>
              <a:t>Desconocimiento de la población de beneficios de contar con vivienda en condiciones adecuadas</a:t>
            </a:r>
          </a:p>
        </p:txBody>
      </p:sp>
      <p:sp>
        <p:nvSpPr>
          <p:cNvPr id="33" name="AutoShape 18"/>
          <p:cNvSpPr>
            <a:spLocks noChangeArrowheads="1"/>
          </p:cNvSpPr>
          <p:nvPr/>
        </p:nvSpPr>
        <p:spPr bwMode="auto">
          <a:xfrm>
            <a:off x="3529013" y="4405313"/>
            <a:ext cx="1997075" cy="781050"/>
          </a:xfrm>
          <a:prstGeom prst="rect">
            <a:avLst/>
          </a:prstGeom>
          <a:noFill/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defRPr/>
            </a:pPr>
            <a:r>
              <a:rPr lang="es-ES" altLang="es-ES" sz="1200" dirty="0">
                <a:latin typeface="+mn-lt"/>
              </a:rPr>
              <a:t>Incumplimiento de parámetros del reglamento de edificaciones</a:t>
            </a:r>
          </a:p>
        </p:txBody>
      </p:sp>
      <p:sp>
        <p:nvSpPr>
          <p:cNvPr id="12303" name="CuadroTexto 2"/>
          <p:cNvSpPr txBox="1">
            <a:spLocks noChangeArrowheads="1"/>
          </p:cNvSpPr>
          <p:nvPr/>
        </p:nvSpPr>
        <p:spPr bwMode="auto">
          <a:xfrm>
            <a:off x="1828800" y="269875"/>
            <a:ext cx="546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2000" b="1"/>
              <a:t>DIAGNÓSTICO DEL SECTOR VIVIENDA</a:t>
            </a:r>
          </a:p>
        </p:txBody>
      </p:sp>
      <p:sp>
        <p:nvSpPr>
          <p:cNvPr id="16405" name="CuadroTexto 35"/>
          <p:cNvSpPr txBox="1">
            <a:spLocks noChangeArrowheads="1"/>
          </p:cNvSpPr>
          <p:nvPr/>
        </p:nvSpPr>
        <p:spPr bwMode="auto">
          <a:xfrm>
            <a:off x="3540125" y="2136775"/>
            <a:ext cx="1997075" cy="3079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s-ES" altLang="es-ES" sz="1400" dirty="0" smtClean="0">
                <a:solidFill>
                  <a:schemeClr val="bg1"/>
                </a:solidFill>
              </a:rPr>
              <a:t>CAUSAS</a:t>
            </a:r>
          </a:p>
        </p:txBody>
      </p:sp>
      <p:sp>
        <p:nvSpPr>
          <p:cNvPr id="12305" name="AutoShape 30"/>
          <p:cNvSpPr>
            <a:spLocks noChangeArrowheads="1"/>
          </p:cNvSpPr>
          <p:nvPr/>
        </p:nvSpPr>
        <p:spPr bwMode="blackGray">
          <a:xfrm>
            <a:off x="2744788" y="1752600"/>
            <a:ext cx="3589337" cy="254000"/>
          </a:xfrm>
          <a:prstGeom prst="triangle">
            <a:avLst>
              <a:gd name="adj" fmla="val 50000"/>
            </a:avLst>
          </a:prstGeom>
          <a:solidFill>
            <a:srgbClr val="C0C0C0"/>
          </a:solidFill>
          <a:ln w="19050" algn="ctr">
            <a:solidFill>
              <a:srgbClr val="808080"/>
            </a:solidFill>
            <a:miter lim="800000"/>
            <a:headEnd/>
            <a:tailEnd/>
          </a:ln>
          <a:effectLst>
            <a:outerShdw dist="53882" dir="2700000" algn="ctr" rotWithShape="0">
              <a:srgbClr val="DDDDDD"/>
            </a:outerShdw>
          </a:effectLst>
        </p:spPr>
        <p:txBody>
          <a:bodyPr rot="10800000" vert="eaVert" wrap="none" lIns="97740" tIns="48870" rIns="97740" bIns="48870" anchor="ctr"/>
          <a:lstStyle>
            <a:lvl1pPr defTabSz="9810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810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810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810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810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981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981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981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981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AU" altLang="es-E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06" name="TextBox 11"/>
          <p:cNvSpPr txBox="1">
            <a:spLocks noChangeArrowheads="1"/>
          </p:cNvSpPr>
          <p:nvPr/>
        </p:nvSpPr>
        <p:spPr bwMode="auto">
          <a:xfrm>
            <a:off x="258763" y="6316663"/>
            <a:ext cx="1758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1000"/>
              <a:t>Fuente: INEI – ENAHO 2014</a:t>
            </a:r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3529013" y="5287963"/>
            <a:ext cx="1997075" cy="781050"/>
          </a:xfrm>
          <a:prstGeom prst="rect">
            <a:avLst/>
          </a:prstGeom>
          <a:noFill/>
          <a:ln w="19050" algn="ctr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</p:spPr>
        <p:txBody>
          <a:bodyPr tIns="91440" bIns="91440" anchor="ctr"/>
          <a:lstStyle/>
          <a:p>
            <a:pPr algn="ctr">
              <a:defRPr/>
            </a:pPr>
            <a:r>
              <a:rPr lang="es-ES" altLang="es-ES" sz="1200" dirty="0"/>
              <a:t>Ocupación ilegal de terrenos no apropiados para vivienda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Gráfico 37"/>
          <p:cNvGraphicFramePr>
            <a:graphicFrameLocks/>
          </p:cNvGraphicFramePr>
          <p:nvPr/>
        </p:nvGraphicFramePr>
        <p:xfrm>
          <a:off x="4632324" y="1426363"/>
          <a:ext cx="5291138" cy="4917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5" name="CuadroTexto 4"/>
          <p:cNvSpPr txBox="1">
            <a:spLocks noChangeArrowheads="1"/>
          </p:cNvSpPr>
          <p:nvPr/>
        </p:nvSpPr>
        <p:spPr bwMode="auto">
          <a:xfrm>
            <a:off x="2424113" y="1771650"/>
            <a:ext cx="433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DÉFICIT HABITACIONAL, 2014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(Millones de viviendas)</a:t>
            </a:r>
          </a:p>
        </p:txBody>
      </p:sp>
      <p:sp>
        <p:nvSpPr>
          <p:cNvPr id="13316" name="TextBox 11"/>
          <p:cNvSpPr txBox="1">
            <a:spLocks noChangeArrowheads="1"/>
          </p:cNvSpPr>
          <p:nvPr/>
        </p:nvSpPr>
        <p:spPr bwMode="auto">
          <a:xfrm>
            <a:off x="1350963" y="6367463"/>
            <a:ext cx="1758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1000" b="1"/>
              <a:t>Fuente: INEI – ENAHO 2014</a:t>
            </a:r>
          </a:p>
        </p:txBody>
      </p:sp>
      <p:sp>
        <p:nvSpPr>
          <p:cNvPr id="13317" name="CuadroTexto 2"/>
          <p:cNvSpPr txBox="1">
            <a:spLocks noChangeArrowheads="1"/>
          </p:cNvSpPr>
          <p:nvPr/>
        </p:nvSpPr>
        <p:spPr bwMode="auto">
          <a:xfrm>
            <a:off x="1881188" y="254000"/>
            <a:ext cx="5837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2000" b="1"/>
              <a:t>DÉFICIT HABITACIONAL</a:t>
            </a:r>
          </a:p>
        </p:txBody>
      </p:sp>
      <p:sp>
        <p:nvSpPr>
          <p:cNvPr id="13318" name="CuadroTexto 12"/>
          <p:cNvSpPr txBox="1">
            <a:spLocks noChangeArrowheads="1"/>
          </p:cNvSpPr>
          <p:nvPr/>
        </p:nvSpPr>
        <p:spPr bwMode="auto">
          <a:xfrm>
            <a:off x="447675" y="809625"/>
            <a:ext cx="8283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800" b="1"/>
              <a:t>Al 2014, el déficit habitacional en el Perú es de 1.2 millones de viviendas, lo que implica la construcción de 4.2% de viviendas adicionales respecto del stock actual y la mejora del 11% de ellas 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535363" y="3238500"/>
            <a:ext cx="1925637" cy="609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600" dirty="0">
                <a:solidFill>
                  <a:schemeClr val="bg1"/>
                </a:solidFill>
              </a:rPr>
              <a:t>73% </a:t>
            </a:r>
            <a:r>
              <a:rPr lang="es-PE" sz="1100" dirty="0">
                <a:solidFill>
                  <a:schemeClr val="bg1"/>
                </a:solidFill>
              </a:rPr>
              <a:t>Déficit cualitativo</a:t>
            </a:r>
          </a:p>
          <a:p>
            <a:pPr algn="ctr">
              <a:defRPr/>
            </a:pPr>
            <a:r>
              <a:rPr lang="es-PE" sz="1100" dirty="0">
                <a:solidFill>
                  <a:schemeClr val="bg1"/>
                </a:solidFill>
              </a:rPr>
              <a:t>(877 millones de viviendas)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3535363" y="5056188"/>
            <a:ext cx="1925637" cy="61118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PE" sz="1600" b="1">
                <a:solidFill>
                  <a:schemeClr val="bg1"/>
                </a:solidFill>
              </a:rPr>
              <a:t>27% </a:t>
            </a:r>
            <a:r>
              <a:rPr lang="es-PE" sz="1100" dirty="0">
                <a:solidFill>
                  <a:schemeClr val="bg1"/>
                </a:solidFill>
              </a:rPr>
              <a:t>Déficit cuantitativo</a:t>
            </a:r>
          </a:p>
          <a:p>
            <a:pPr algn="ctr">
              <a:defRPr/>
            </a:pPr>
            <a:r>
              <a:rPr lang="es-PE" sz="1100" dirty="0">
                <a:solidFill>
                  <a:schemeClr val="bg1"/>
                </a:solidFill>
              </a:rPr>
              <a:t>(332.2 millones de viviendas)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36575" y="2963863"/>
            <a:ext cx="2036763" cy="1528762"/>
          </a:xfrm>
          <a:prstGeom prst="rect">
            <a:avLst/>
          </a:prstGeom>
          <a:noFill/>
          <a:ln w="12700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Déficit habitacional:</a:t>
            </a:r>
          </a:p>
          <a:p>
            <a:pPr algn="ctr">
              <a:defRPr/>
            </a:pPr>
            <a:r>
              <a:rPr lang="es-ES" sz="1200" b="1" dirty="0">
                <a:solidFill>
                  <a:schemeClr val="tx1"/>
                </a:solidFill>
              </a:rPr>
              <a:t>1.209 millones de viviendas</a:t>
            </a:r>
          </a:p>
          <a:p>
            <a:pPr algn="ctr">
              <a:defRPr/>
            </a:pPr>
            <a:endParaRPr lang="es-ES" sz="1400" dirty="0">
              <a:solidFill>
                <a:schemeClr val="tx1"/>
              </a:solidFill>
            </a:endParaRPr>
          </a:p>
        </p:txBody>
      </p:sp>
      <p:sp>
        <p:nvSpPr>
          <p:cNvPr id="41" name="Cerrar llave 40"/>
          <p:cNvSpPr/>
          <p:nvPr/>
        </p:nvSpPr>
        <p:spPr>
          <a:xfrm flipH="1">
            <a:off x="2965450" y="3430588"/>
            <a:ext cx="160338" cy="1879600"/>
          </a:xfrm>
          <a:prstGeom prst="rightBrace">
            <a:avLst/>
          </a:prstGeom>
          <a:ln w="63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13323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8" y="3975100"/>
            <a:ext cx="14192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Box 11"/>
          <p:cNvSpPr txBox="1">
            <a:spLocks noChangeArrowheads="1"/>
          </p:cNvSpPr>
          <p:nvPr/>
        </p:nvSpPr>
        <p:spPr bwMode="auto">
          <a:xfrm>
            <a:off x="5600700" y="5943600"/>
            <a:ext cx="3130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900"/>
              <a:t>1/ Vivienda improvisada no propia,</a:t>
            </a:r>
            <a:r>
              <a:rPr lang="es-ES" altLang="es-PE" sz="900"/>
              <a:t> cuya tenencia es alquilada, cedida por el centro de trabajo/otro hogar o institución.</a:t>
            </a:r>
            <a:endParaRPr lang="en-US" altLang="es-PE" sz="900"/>
          </a:p>
        </p:txBody>
      </p:sp>
      <p:sp>
        <p:nvSpPr>
          <p:cNvPr id="13325" name="Marcador de número de diapositiva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9 CuadroTexto"/>
          <p:cNvSpPr txBox="1">
            <a:spLocks noChangeArrowheads="1"/>
          </p:cNvSpPr>
          <p:nvPr/>
        </p:nvSpPr>
        <p:spPr bwMode="auto">
          <a:xfrm>
            <a:off x="257175" y="2336800"/>
            <a:ext cx="431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ES" sz="1200" b="1"/>
              <a:t>¿LA VIVIENDA CUENTA CON LICENCIA DE CONSTRUCCIÓN?, 2014</a:t>
            </a:r>
          </a:p>
        </p:txBody>
      </p:sp>
      <p:sp>
        <p:nvSpPr>
          <p:cNvPr id="16387" name="9 CuadroTexto"/>
          <p:cNvSpPr txBox="1">
            <a:spLocks noChangeArrowheads="1"/>
          </p:cNvSpPr>
          <p:nvPr/>
        </p:nvSpPr>
        <p:spPr bwMode="auto">
          <a:xfrm>
            <a:off x="4572000" y="2336800"/>
            <a:ext cx="4325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ES" sz="1200" b="1"/>
              <a:t>¿LA VIVIENDA FUE CONSTRUIDA CON ASISTENCIA TÉCNICA DE UN INGENIERO CIVIL O ARQUITECTO?, 2014</a:t>
            </a:r>
          </a:p>
        </p:txBody>
      </p:sp>
      <p:sp>
        <p:nvSpPr>
          <p:cNvPr id="16388" name="TextBox 11"/>
          <p:cNvSpPr txBox="1">
            <a:spLocks noChangeArrowheads="1"/>
          </p:cNvSpPr>
          <p:nvPr/>
        </p:nvSpPr>
        <p:spPr bwMode="auto">
          <a:xfrm>
            <a:off x="261938" y="6316663"/>
            <a:ext cx="1758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1000" b="1"/>
              <a:t>Fuente: INEI – ENAHO 2014</a:t>
            </a:r>
          </a:p>
        </p:txBody>
      </p:sp>
      <p:sp>
        <p:nvSpPr>
          <p:cNvPr id="16389" name="CuadroTexto 12"/>
          <p:cNvSpPr txBox="1">
            <a:spLocks noChangeArrowheads="1"/>
          </p:cNvSpPr>
          <p:nvPr/>
        </p:nvSpPr>
        <p:spPr bwMode="auto">
          <a:xfrm>
            <a:off x="447675" y="809625"/>
            <a:ext cx="8283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800" b="1"/>
              <a:t>Al 2014, </a:t>
            </a:r>
            <a:r>
              <a:rPr lang="es-ES" altLang="es-PE" sz="1800" b="1"/>
              <a:t>siete de cada diez viviendas se construyen informalmente, lo que genera condiciones de vivienda inadecuada, precariedad física y legal, e incrementa la vulnerabilidad de los hogares ante fenómenos naturales</a:t>
            </a:r>
            <a:r>
              <a:rPr lang="es-ES" altLang="es-ES" sz="1800" b="1"/>
              <a:t> 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/>
        </p:nvGraphicFramePr>
        <p:xfrm>
          <a:off x="257908" y="2906614"/>
          <a:ext cx="431409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885994"/>
              </p:ext>
            </p:extLst>
          </p:nvPr>
        </p:nvGraphicFramePr>
        <p:xfrm>
          <a:off x="4571999" y="2857401"/>
          <a:ext cx="4325815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92" name="Marcador de número de diapositiva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  <p:sp>
        <p:nvSpPr>
          <p:cNvPr id="16393" name="CuadroTexto 2"/>
          <p:cNvSpPr txBox="1">
            <a:spLocks noChangeArrowheads="1"/>
          </p:cNvSpPr>
          <p:nvPr/>
        </p:nvSpPr>
        <p:spPr bwMode="auto">
          <a:xfrm>
            <a:off x="2351088" y="254000"/>
            <a:ext cx="6678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2000" b="1"/>
              <a:t>INFORMALIDAD DE PREDIOS Y CONSTRUCCIÓN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9 CuadroTexto"/>
          <p:cNvSpPr txBox="1">
            <a:spLocks noChangeArrowheads="1"/>
          </p:cNvSpPr>
          <p:nvPr/>
        </p:nvSpPr>
        <p:spPr bwMode="auto">
          <a:xfrm>
            <a:off x="257175" y="2355850"/>
            <a:ext cx="431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ES" sz="1200" b="1"/>
              <a:t>PRECIO DE VENTA DE DEPARTAMENTOS EN LIMA </a:t>
            </a:r>
            <a:br>
              <a:rPr lang="es-PE" altLang="es-ES" sz="1200" b="1"/>
            </a:br>
            <a:r>
              <a:rPr lang="es-PE" altLang="es-ES" sz="1200" b="1"/>
              <a:t>(US$ por m</a:t>
            </a:r>
            <a:r>
              <a:rPr lang="es-PE" altLang="es-ES" sz="1200" b="1" baseline="30000"/>
              <a:t>2</a:t>
            </a:r>
            <a:r>
              <a:rPr lang="es-PE" altLang="es-ES" sz="1200" b="1"/>
              <a:t>)</a:t>
            </a:r>
          </a:p>
        </p:txBody>
      </p:sp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261938" y="6316663"/>
            <a:ext cx="1758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1000" b="1"/>
              <a:t>Fuente: BCR</a:t>
            </a:r>
          </a:p>
        </p:txBody>
      </p:sp>
      <p:sp>
        <p:nvSpPr>
          <p:cNvPr id="17412" name="CuadroTexto 12"/>
          <p:cNvSpPr txBox="1">
            <a:spLocks noChangeArrowheads="1"/>
          </p:cNvSpPr>
          <p:nvPr/>
        </p:nvSpPr>
        <p:spPr bwMode="auto">
          <a:xfrm>
            <a:off x="447675" y="809625"/>
            <a:ext cx="8283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800" b="1"/>
              <a:t>Entre IIT 2014 Y IIT 2015, los precios en dólares de los departamentos </a:t>
            </a:r>
            <a:br>
              <a:rPr lang="es-ES" altLang="es-ES" sz="1800" b="1"/>
            </a:br>
            <a:r>
              <a:rPr lang="es-ES" altLang="es-ES" sz="1800" b="1"/>
              <a:t>cayeron en 8%. </a:t>
            </a:r>
          </a:p>
        </p:txBody>
      </p:sp>
      <p:sp>
        <p:nvSpPr>
          <p:cNvPr id="17413" name="CuadroTexto 2"/>
          <p:cNvSpPr txBox="1">
            <a:spLocks noChangeArrowheads="1"/>
          </p:cNvSpPr>
          <p:nvPr/>
        </p:nvSpPr>
        <p:spPr bwMode="auto">
          <a:xfrm>
            <a:off x="1404938" y="285750"/>
            <a:ext cx="8061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s-PE" altLang="es-PE" sz="2000" b="1"/>
              <a:t>ESTABILIZACIÓN DE PRECIOS DE VENTA DE DEPARTAMENTOS</a:t>
            </a:r>
          </a:p>
        </p:txBody>
      </p:sp>
      <p:sp>
        <p:nvSpPr>
          <p:cNvPr id="17414" name="Marcador de número de diapositiva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800" dirty="0" smtClean="0">
              <a:solidFill>
                <a:srgbClr val="898989"/>
              </a:solidFill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257175" y="2934758"/>
          <a:ext cx="4314825" cy="3024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Conector recto de flecha 2"/>
          <p:cNvCxnSpPr/>
          <p:nvPr/>
        </p:nvCxnSpPr>
        <p:spPr>
          <a:xfrm>
            <a:off x="3852863" y="3141663"/>
            <a:ext cx="617537" cy="287337"/>
          </a:xfrm>
          <a:prstGeom prst="straightConnector1">
            <a:avLst/>
          </a:prstGeom>
          <a:ln>
            <a:solidFill>
              <a:srgbClr val="EC1C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7" name="9 CuadroTexto"/>
          <p:cNvSpPr txBox="1">
            <a:spLocks noChangeArrowheads="1"/>
          </p:cNvSpPr>
          <p:nvPr/>
        </p:nvSpPr>
        <p:spPr bwMode="auto">
          <a:xfrm>
            <a:off x="4572000" y="2355850"/>
            <a:ext cx="4314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ES" sz="1200" b="1"/>
              <a:t>EXPECTATIVAS SOBRE LOS PRECIOS DE LAS VIVIENDAS</a:t>
            </a:r>
          </a:p>
        </p:txBody>
      </p:sp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4572000" y="6316663"/>
            <a:ext cx="27765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PE" sz="1000" b="1"/>
              <a:t>Fuente: Diario Gestión – Percepción, Enero 2015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PE" sz="1000" b="1"/>
              <a:t>Muesta: 200 empresas y agentes inmobiliarios</a:t>
            </a:r>
          </a:p>
        </p:txBody>
      </p:sp>
      <p:sp>
        <p:nvSpPr>
          <p:cNvPr id="2" name="Elipse 1"/>
          <p:cNvSpPr/>
          <p:nvPr/>
        </p:nvSpPr>
        <p:spPr>
          <a:xfrm>
            <a:off x="4106863" y="2913063"/>
            <a:ext cx="363537" cy="3127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anchor="ctr"/>
          <a:lstStyle/>
          <a:p>
            <a:pPr algn="ctr">
              <a:defRPr/>
            </a:pPr>
            <a:r>
              <a:rPr lang="es-PE" sz="1000" b="1" dirty="0"/>
              <a:t>8%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/>
        </p:nvGraphicFramePr>
        <p:xfrm>
          <a:off x="4572000" y="2783155"/>
          <a:ext cx="431482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uadroTexto 2"/>
          <p:cNvSpPr txBox="1">
            <a:spLocks noChangeArrowheads="1"/>
          </p:cNvSpPr>
          <p:nvPr/>
        </p:nvSpPr>
        <p:spPr bwMode="auto">
          <a:xfrm>
            <a:off x="2351088" y="254000"/>
            <a:ext cx="6678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PE" sz="2000" b="1"/>
              <a:t>MERCADO DE ARRENDAMIENTO NO CONSOLIDADO 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-371475" y="5694363"/>
            <a:ext cx="30464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s-ES_tradnl" altLang="es-ES" sz="900" b="1" dirty="0" smtClean="0">
                <a:solidFill>
                  <a:srgbClr val="000000"/>
                </a:solidFill>
                <a:latin typeface="+mj-lt"/>
              </a:rPr>
              <a:t>Fuente: ENAHO, 2014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543593" y="2821953"/>
          <a:ext cx="4205687" cy="26231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437" name="9 CuadroTexto"/>
          <p:cNvSpPr txBox="1">
            <a:spLocks noChangeArrowheads="1"/>
          </p:cNvSpPr>
          <p:nvPr/>
        </p:nvSpPr>
        <p:spPr bwMode="auto">
          <a:xfrm>
            <a:off x="434975" y="2336800"/>
            <a:ext cx="4314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200" b="1"/>
              <a:t>HOGARES SEGÚN RÉGIMEN DE TENENCIA DE LA VIVIENDA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ES" altLang="es-ES" sz="1200" b="1"/>
              <a:t>2014</a:t>
            </a:r>
            <a:endParaRPr lang="es-PE" altLang="es-ES" sz="1200" b="1"/>
          </a:p>
        </p:txBody>
      </p:sp>
      <p:sp>
        <p:nvSpPr>
          <p:cNvPr id="18438" name="CuadroTexto 7"/>
          <p:cNvSpPr txBox="1">
            <a:spLocks noChangeArrowheads="1"/>
          </p:cNvSpPr>
          <p:nvPr/>
        </p:nvSpPr>
        <p:spPr bwMode="auto">
          <a:xfrm>
            <a:off x="258763" y="941388"/>
            <a:ext cx="8656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s-ES" altLang="es-ES" sz="1800" b="1"/>
              <a:t>El mercado de vivienda de alquiler está menos desarrollado en Latinoamérica que en países europeos. El Perú se ubica entre los más bajos de la región,  muy por detrás de Colombia y Chile.</a:t>
            </a:r>
          </a:p>
        </p:txBody>
      </p:sp>
      <p:sp>
        <p:nvSpPr>
          <p:cNvPr id="18439" name="CuadroTexto 1"/>
          <p:cNvSpPr txBox="1">
            <a:spLocks noChangeArrowheads="1"/>
          </p:cNvSpPr>
          <p:nvPr/>
        </p:nvSpPr>
        <p:spPr bwMode="auto">
          <a:xfrm>
            <a:off x="4608513" y="2312988"/>
            <a:ext cx="4318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TENENCIA DE ALQUILERES POR PAIS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s-PE" altLang="es-PE" sz="1200" b="1"/>
              <a:t>2012</a:t>
            </a:r>
          </a:p>
        </p:txBody>
      </p:sp>
      <p:graphicFrame>
        <p:nvGraphicFramePr>
          <p:cNvPr id="13" name="Gráfico 12"/>
          <p:cNvGraphicFramePr>
            <a:graphicFrameLocks/>
          </p:cNvGraphicFramePr>
          <p:nvPr/>
        </p:nvGraphicFramePr>
        <p:xfrm>
          <a:off x="4749280" y="2774977"/>
          <a:ext cx="4354513" cy="2786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Rectángulo 14"/>
          <p:cNvSpPr/>
          <p:nvPr/>
        </p:nvSpPr>
        <p:spPr>
          <a:xfrm>
            <a:off x="8215313" y="4073525"/>
            <a:ext cx="261937" cy="12700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18442" name="8 CuadroTexto"/>
          <p:cNvSpPr txBox="1">
            <a:spLocks noChangeArrowheads="1"/>
          </p:cNvSpPr>
          <p:nvPr/>
        </p:nvSpPr>
        <p:spPr bwMode="auto">
          <a:xfrm>
            <a:off x="4749800" y="5694363"/>
            <a:ext cx="4318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PE" altLang="es-ES" sz="900" b="1"/>
              <a:t>Fuente: Un Espacio para el Desarrollo – BID (2012), Eurostat.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pic>
        <p:nvPicPr>
          <p:cNvPr id="20483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0" y="655638"/>
            <a:ext cx="9161463" cy="684212"/>
          </a:xfrm>
          <a:prstGeom prst="rect">
            <a:avLst/>
          </a:prstGeom>
          <a:solidFill>
            <a:srgbClr val="091F2B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/>
        </p:spPr>
        <p:txBody>
          <a:bodyPr anchor="ctr"/>
          <a:lstStyle>
            <a:defPPr>
              <a:defRPr lang="es-ES"/>
            </a:defPPr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  <a:latin typeface="+mn-lt"/>
                <a:ea typeface="+mn-ea"/>
              </a:defRPr>
            </a:lvl1pPr>
          </a:lstStyle>
          <a:p>
            <a:pPr algn="l">
              <a:defRPr/>
            </a:pPr>
            <a:r>
              <a:rPr lang="es-ES" altLang="es-PE" sz="2800" dirty="0" smtClean="0"/>
              <a:t> 2.  MEDIDAS ADOPTADAS Y LOGROS DEL SECTOR</a:t>
            </a:r>
            <a:endParaRPr lang="es-ES" altLang="es-P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23770</TotalTime>
  <Words>1501</Words>
  <Application>Microsoft Office PowerPoint</Application>
  <PresentationFormat>Presentación en pantalla (4:3)</PresentationFormat>
  <Paragraphs>243</Paragraphs>
  <Slides>23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Calibri</vt:lpstr>
      <vt:lpstr>MS PGothic</vt:lpstr>
      <vt:lpstr>Arial</vt:lpstr>
      <vt:lpstr>Gill Sans</vt:lpstr>
      <vt:lpstr>Arial Bold</vt:lpstr>
      <vt:lpstr>ヒラギノ角ゴ ProN W3</vt:lpstr>
      <vt:lpstr>Wingdings</vt:lpstr>
      <vt:lpstr>Tahoma</vt:lpstr>
      <vt:lpstr>SimSun</vt:lpstr>
      <vt:lpstr>Tema de Office</vt:lpstr>
      <vt:lpstr>Gráfico de Microsoft Excel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Diseñador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 Herrera</dc:creator>
  <cp:lastModifiedBy>Carlos Enrique Yoplac Bazalar</cp:lastModifiedBy>
  <cp:revision>1359</cp:revision>
  <cp:lastPrinted>2015-10-13T00:39:58Z</cp:lastPrinted>
  <dcterms:created xsi:type="dcterms:W3CDTF">2014-04-16T19:33:36Z</dcterms:created>
  <dcterms:modified xsi:type="dcterms:W3CDTF">2015-10-13T00:46:33Z</dcterms:modified>
</cp:coreProperties>
</file>